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9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ka Musilová" initials="R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92" name="Zástupný symbol obrázku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Zástupný tex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2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3" name="Zástupný tex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atruj.se/" TargetMode="External"/><Relationship Id="rId3" Type="http://schemas.openxmlformats.org/officeDocument/2006/relationships/hyperlink" Target="https://www.instagram.com/dusevnipirati/" TargetMode="External"/><Relationship Id="rId7" Type="http://schemas.openxmlformats.org/officeDocument/2006/relationships/hyperlink" Target="https://www.deprese.com/" TargetMode="External"/><Relationship Id="rId2" Type="http://schemas.openxmlformats.org/officeDocument/2006/relationships/hyperlink" Target="https://dusevni.pirati.cz/o-n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ztrestu.cz/tvrda-data" TargetMode="External"/><Relationship Id="rId5" Type="http://schemas.openxmlformats.org/officeDocument/2006/relationships/hyperlink" Target="https://www.terapie.cz/" TargetMode="External"/><Relationship Id="rId10" Type="http://schemas.openxmlformats.org/officeDocument/2006/relationships/hyperlink" Target="https://zulip.pirati.cz/#narrow/stream/330-Pracovn.C3.AD-skupina-Du.C5.A1evn.C3.AD-zdrav.C3.AD" TargetMode="External"/><Relationship Id="rId4" Type="http://schemas.openxmlformats.org/officeDocument/2006/relationships/hyperlink" Target="https://www.reformapsychiatrie.cz/" TargetMode="External"/><Relationship Id="rId9" Type="http://schemas.openxmlformats.org/officeDocument/2006/relationships/hyperlink" Target="https://www.pravemprotipredsudkum.cz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4" descr="Picture 4"/>
          <p:cNvPicPr>
            <a:picLocks noChangeAspect="1"/>
          </p:cNvPicPr>
          <p:nvPr/>
        </p:nvPicPr>
        <p:blipFill>
          <a:blip r:embed="rId2"/>
          <a:srcRect t="596" b="15133"/>
          <a:stretch>
            <a:fillRect/>
          </a:stretch>
        </p:blipFill>
        <p:spPr>
          <a:xfrm>
            <a:off x="19" y="9"/>
            <a:ext cx="12191981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Freeform 5"/>
          <p:cNvSpPr/>
          <p:nvPr/>
        </p:nvSpPr>
        <p:spPr>
          <a:xfrm>
            <a:off x="7488621" y="2277612"/>
            <a:ext cx="4703380" cy="4580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05" name="Nadpis 1"/>
          <p:cNvSpPr txBox="1">
            <a:spLocks noGrp="1"/>
          </p:cNvSpPr>
          <p:nvPr>
            <p:ph type="ctrTitle"/>
          </p:nvPr>
        </p:nvSpPr>
        <p:spPr>
          <a:xfrm>
            <a:off x="8022021" y="3231930"/>
            <a:ext cx="3852041" cy="1834058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Duševní zdraví </a:t>
            </a:r>
            <a:br/>
            <a:r>
              <a:t>(pracovní skupina)</a:t>
            </a:r>
          </a:p>
        </p:txBody>
      </p:sp>
      <p:sp>
        <p:nvSpPr>
          <p:cNvPr id="106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7782910" y="5242674"/>
            <a:ext cx="4330263" cy="68328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dirty="0"/>
              <a:t>Petr Konečný, Radka </a:t>
            </a:r>
            <a:r>
              <a:rPr dirty="0" err="1"/>
              <a:t>Musilová</a:t>
            </a:r>
            <a:r>
              <a:rPr lang="cs-CZ" dirty="0"/>
              <a:t>, Janka </a:t>
            </a:r>
            <a:r>
              <a:rPr lang="cs-CZ"/>
              <a:t>Michailidu</a:t>
            </a:r>
            <a:endParaRPr dirty="0"/>
          </a:p>
        </p:txBody>
      </p:sp>
      <p:sp>
        <p:nvSpPr>
          <p:cNvPr id="107" name="Straight Connector 10"/>
          <p:cNvSpPr/>
          <p:nvPr/>
        </p:nvSpPr>
        <p:spPr>
          <a:xfrm>
            <a:off x="9480330" y="5123793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15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8" name="Freeform 13"/>
          <p:cNvSpPr/>
          <p:nvPr/>
        </p:nvSpPr>
        <p:spPr>
          <a:xfrm>
            <a:off x="-1" y="0"/>
            <a:ext cx="1178675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779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Freeform 11"/>
          <p:cNvSpPr/>
          <p:nvPr/>
        </p:nvSpPr>
        <p:spPr>
          <a:xfrm>
            <a:off x="0" y="0"/>
            <a:ext cx="35814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444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02" name="Obrázek 10" descr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83" y="2022475"/>
            <a:ext cx="4154488" cy="415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Obrázek 8" descr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129" y="2022475"/>
            <a:ext cx="4154488" cy="4154488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Nadpis 1"/>
          <p:cNvSpPr txBox="1">
            <a:spLocks noGrp="1"/>
          </p:cNvSpPr>
          <p:nvPr>
            <p:ph type="title"/>
          </p:nvPr>
        </p:nvSpPr>
        <p:spPr>
          <a:xfrm>
            <a:off x="833001" y="365125"/>
            <a:ext cx="10520703" cy="1325563"/>
          </a:xfrm>
          <a:prstGeom prst="rect">
            <a:avLst/>
          </a:prstGeom>
        </p:spPr>
        <p:txBody>
          <a:bodyPr/>
          <a:lstStyle/>
          <a:p>
            <a:r>
              <a:t>Krize a její důsledky na duševní zdraví 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6A9695F-4CC5-87D3-72F8-8B9FFACCD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" y="2022475"/>
            <a:ext cx="4154488" cy="41544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9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7" name="Nadpis 1"/>
          <p:cNvSpPr txBox="1">
            <a:spLocks noGrp="1"/>
          </p:cNvSpPr>
          <p:nvPr>
            <p:ph type="title"/>
          </p:nvPr>
        </p:nvSpPr>
        <p:spPr>
          <a:xfrm>
            <a:off x="640080" y="325368"/>
            <a:ext cx="4368602" cy="1956843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r>
              <a:rPr dirty="0"/>
              <a:t>Co </a:t>
            </a:r>
            <a:r>
              <a:rPr dirty="0" err="1"/>
              <a:t>potřebujeme</a:t>
            </a:r>
            <a:r>
              <a:rPr dirty="0"/>
              <a:t> od </a:t>
            </a:r>
            <a:r>
              <a:rPr dirty="0" err="1"/>
              <a:t>Vás</a:t>
            </a:r>
            <a:endParaRPr dirty="0"/>
          </a:p>
        </p:txBody>
      </p:sp>
      <p:grpSp>
        <p:nvGrpSpPr>
          <p:cNvPr id="410" name="sketchy line"/>
          <p:cNvGrpSpPr/>
          <p:nvPr/>
        </p:nvGrpSpPr>
        <p:grpSpPr>
          <a:xfrm>
            <a:off x="639805" y="2575166"/>
            <a:ext cx="3474996" cy="45962"/>
            <a:chOff x="0" y="0"/>
            <a:chExt cx="3474994" cy="45961"/>
          </a:xfrm>
        </p:grpSpPr>
        <p:sp>
          <p:nvSpPr>
            <p:cNvPr id="408" name="Tvar"/>
            <p:cNvSpPr/>
            <p:nvPr/>
          </p:nvSpPr>
          <p:spPr>
            <a:xfrm>
              <a:off x="0" y="1960"/>
              <a:ext cx="3474995" cy="4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88" extrusionOk="0">
                  <a:moveTo>
                    <a:pt x="1" y="3447"/>
                  </a:moveTo>
                  <a:cubicBezTo>
                    <a:pt x="1259" y="-1694"/>
                    <a:pt x="2069" y="-570"/>
                    <a:pt x="3889" y="3447"/>
                  </a:cubicBezTo>
                  <a:cubicBezTo>
                    <a:pt x="5708" y="7465"/>
                    <a:pt x="6817" y="5237"/>
                    <a:pt x="8640" y="3447"/>
                  </a:cubicBezTo>
                  <a:cubicBezTo>
                    <a:pt x="10462" y="1657"/>
                    <a:pt x="11412" y="-1457"/>
                    <a:pt x="12311" y="3447"/>
                  </a:cubicBezTo>
                  <a:cubicBezTo>
                    <a:pt x="13210" y="8352"/>
                    <a:pt x="14893" y="931"/>
                    <a:pt x="15982" y="3447"/>
                  </a:cubicBezTo>
                  <a:cubicBezTo>
                    <a:pt x="17071" y="5964"/>
                    <a:pt x="18905" y="-758"/>
                    <a:pt x="21597" y="3447"/>
                  </a:cubicBezTo>
                  <a:cubicBezTo>
                    <a:pt x="21596" y="4986"/>
                    <a:pt x="21596" y="6935"/>
                    <a:pt x="21597" y="9836"/>
                  </a:cubicBezTo>
                  <a:cubicBezTo>
                    <a:pt x="20666" y="11090"/>
                    <a:pt x="19497" y="7845"/>
                    <a:pt x="17494" y="9836"/>
                  </a:cubicBezTo>
                  <a:cubicBezTo>
                    <a:pt x="15491" y="11828"/>
                    <a:pt x="14261" y="19906"/>
                    <a:pt x="13391" y="9836"/>
                  </a:cubicBezTo>
                  <a:cubicBezTo>
                    <a:pt x="12520" y="-233"/>
                    <a:pt x="11315" y="15292"/>
                    <a:pt x="9287" y="9836"/>
                  </a:cubicBezTo>
                  <a:cubicBezTo>
                    <a:pt x="7260" y="4381"/>
                    <a:pt x="5896" y="8642"/>
                    <a:pt x="4536" y="9836"/>
                  </a:cubicBezTo>
                  <a:cubicBezTo>
                    <a:pt x="3177" y="11031"/>
                    <a:pt x="1642" y="11956"/>
                    <a:pt x="1" y="9836"/>
                  </a:cubicBezTo>
                  <a:cubicBezTo>
                    <a:pt x="3" y="8439"/>
                    <a:pt x="-3" y="4756"/>
                    <a:pt x="1" y="344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9" name="Tvar"/>
            <p:cNvSpPr/>
            <p:nvPr/>
          </p:nvSpPr>
          <p:spPr>
            <a:xfrm>
              <a:off x="274" y="0"/>
              <a:ext cx="3474721" cy="4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65" extrusionOk="0">
                  <a:moveTo>
                    <a:pt x="0" y="3568"/>
                  </a:moveTo>
                  <a:cubicBezTo>
                    <a:pt x="1395" y="-820"/>
                    <a:pt x="3080" y="11574"/>
                    <a:pt x="4320" y="3568"/>
                  </a:cubicBezTo>
                  <a:cubicBezTo>
                    <a:pt x="5560" y="-4438"/>
                    <a:pt x="7025" y="11023"/>
                    <a:pt x="8424" y="3568"/>
                  </a:cubicBezTo>
                  <a:cubicBezTo>
                    <a:pt x="9823" y="-3887"/>
                    <a:pt x="11314" y="11621"/>
                    <a:pt x="12528" y="3568"/>
                  </a:cubicBezTo>
                  <a:cubicBezTo>
                    <a:pt x="13742" y="-4485"/>
                    <a:pt x="14932" y="3618"/>
                    <a:pt x="17280" y="3568"/>
                  </a:cubicBezTo>
                  <a:cubicBezTo>
                    <a:pt x="19628" y="3518"/>
                    <a:pt x="20432" y="-1129"/>
                    <a:pt x="21600" y="3568"/>
                  </a:cubicBezTo>
                  <a:cubicBezTo>
                    <a:pt x="21597" y="5846"/>
                    <a:pt x="21597" y="6531"/>
                    <a:pt x="21600" y="9085"/>
                  </a:cubicBezTo>
                  <a:cubicBezTo>
                    <a:pt x="20103" y="12571"/>
                    <a:pt x="18308" y="1982"/>
                    <a:pt x="17280" y="9085"/>
                  </a:cubicBezTo>
                  <a:cubicBezTo>
                    <a:pt x="16252" y="16187"/>
                    <a:pt x="14545" y="10418"/>
                    <a:pt x="13608" y="9085"/>
                  </a:cubicBezTo>
                  <a:cubicBezTo>
                    <a:pt x="12671" y="7751"/>
                    <a:pt x="11298" y="2075"/>
                    <a:pt x="9504" y="9085"/>
                  </a:cubicBezTo>
                  <a:cubicBezTo>
                    <a:pt x="7710" y="16094"/>
                    <a:pt x="6480" y="14789"/>
                    <a:pt x="5400" y="9085"/>
                  </a:cubicBezTo>
                  <a:cubicBezTo>
                    <a:pt x="4320" y="3380"/>
                    <a:pt x="1450" y="17115"/>
                    <a:pt x="0" y="9085"/>
                  </a:cubicBezTo>
                  <a:cubicBezTo>
                    <a:pt x="0" y="7096"/>
                    <a:pt x="0" y="4701"/>
                    <a:pt x="0" y="3568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11" name="Zástupný obsah 2"/>
          <p:cNvSpPr txBox="1">
            <a:spLocks noGrp="1"/>
          </p:cNvSpPr>
          <p:nvPr>
            <p:ph type="body" sz="quarter" idx="1"/>
          </p:nvPr>
        </p:nvSpPr>
        <p:spPr>
          <a:xfrm>
            <a:off x="640080" y="2872899"/>
            <a:ext cx="4243590" cy="332066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defRPr sz="2200"/>
            </a:pPr>
            <a:r>
              <a:rPr dirty="0" err="1"/>
              <a:t>Vyhýbejte</a:t>
            </a:r>
            <a:r>
              <a:rPr dirty="0"/>
              <a:t> se </a:t>
            </a:r>
            <a:r>
              <a:rPr dirty="0" err="1"/>
              <a:t>stigmatizujícím</a:t>
            </a:r>
            <a:r>
              <a:rPr dirty="0"/>
              <a:t> </a:t>
            </a:r>
            <a:r>
              <a:rPr dirty="0" err="1"/>
              <a:t>označením</a:t>
            </a:r>
            <a:r>
              <a:rPr dirty="0"/>
              <a:t> (</a:t>
            </a:r>
            <a:r>
              <a:rPr dirty="0" err="1"/>
              <a:t>psychopat</a:t>
            </a:r>
            <a:r>
              <a:rPr dirty="0"/>
              <a:t>, </a:t>
            </a:r>
            <a:r>
              <a:rPr dirty="0" err="1"/>
              <a:t>sociopat</a:t>
            </a:r>
            <a:r>
              <a:rPr dirty="0"/>
              <a:t>, </a:t>
            </a:r>
            <a:r>
              <a:rPr dirty="0" err="1"/>
              <a:t>psychotik</a:t>
            </a:r>
            <a:r>
              <a:rPr dirty="0"/>
              <a:t>,…)</a:t>
            </a:r>
          </a:p>
          <a:p>
            <a:pPr>
              <a:defRPr sz="2200"/>
            </a:pPr>
            <a:r>
              <a:rPr dirty="0" err="1"/>
              <a:t>Zapojte</a:t>
            </a:r>
            <a:r>
              <a:rPr dirty="0"/>
              <a:t> se taky!</a:t>
            </a:r>
          </a:p>
          <a:p>
            <a:pPr>
              <a:defRPr sz="2200"/>
            </a:pPr>
            <a:r>
              <a:rPr dirty="0" err="1"/>
              <a:t>Sledujte</a:t>
            </a:r>
            <a:r>
              <a:rPr dirty="0"/>
              <a:t> </a:t>
            </a:r>
            <a:r>
              <a:rPr dirty="0" err="1"/>
              <a:t>naši</a:t>
            </a:r>
            <a:r>
              <a:rPr dirty="0"/>
              <a:t> </a:t>
            </a:r>
            <a:r>
              <a:rPr dirty="0" err="1"/>
              <a:t>práci</a:t>
            </a:r>
            <a:r>
              <a:rPr lang="cs-CZ" dirty="0"/>
              <a:t> </a:t>
            </a:r>
            <a:endParaRPr dirty="0"/>
          </a:p>
          <a:p>
            <a:pPr>
              <a:defRPr sz="2200"/>
            </a:pPr>
            <a:r>
              <a:rPr dirty="0" err="1"/>
              <a:t>Upozorněte</a:t>
            </a:r>
            <a:r>
              <a:rPr dirty="0"/>
              <a:t> </a:t>
            </a:r>
            <a:r>
              <a:rPr dirty="0" err="1"/>
              <a:t>nás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kulišárny</a:t>
            </a:r>
            <a:endParaRPr lang="cs-CZ" dirty="0"/>
          </a:p>
          <a:p>
            <a:pPr>
              <a:defRPr sz="2200"/>
            </a:pPr>
            <a:r>
              <a:rPr lang="cs-CZ" dirty="0"/>
              <a:t>Nebagatelizujte utrpení druhých, nenálepkujte</a:t>
            </a:r>
          </a:p>
          <a:p>
            <a:pPr>
              <a:defRPr sz="2200"/>
            </a:pPr>
            <a:r>
              <a:rPr lang="cs-CZ" dirty="0"/>
              <a:t>Vyhněte se tvrzením typu „kluci nepláčou“, „ale to nějak zvládneš“, „prášky nepotřebuješ“, „</a:t>
            </a:r>
            <a:r>
              <a:rPr lang="cs-CZ" dirty="0" err="1"/>
              <a:t>nejseš</a:t>
            </a:r>
            <a:r>
              <a:rPr lang="cs-CZ" dirty="0"/>
              <a:t> přece blázen“, „buď chlap“, „</a:t>
            </a:r>
            <a:r>
              <a:rPr lang="cs-CZ" dirty="0" err="1"/>
              <a:t>nejseš</a:t>
            </a:r>
            <a:r>
              <a:rPr lang="cs-CZ" dirty="0"/>
              <a:t> princezna“</a:t>
            </a:r>
          </a:p>
          <a:p>
            <a:pPr>
              <a:defRPr sz="2200"/>
            </a:pPr>
            <a:r>
              <a:rPr lang="cs-CZ" dirty="0"/>
              <a:t>Vytvářejte prostředí ve kterém se druzí budou cítit v psychické pohodě</a:t>
            </a:r>
            <a:endParaRPr dirty="0"/>
          </a:p>
          <a:p>
            <a:pPr>
              <a:defRPr sz="2200"/>
            </a:pPr>
            <a:r>
              <a:rPr dirty="0" err="1"/>
              <a:t>Starejte</a:t>
            </a:r>
            <a:r>
              <a:rPr dirty="0"/>
              <a:t> se o </a:t>
            </a:r>
            <a:r>
              <a:rPr dirty="0" err="1"/>
              <a:t>své</a:t>
            </a:r>
            <a:r>
              <a:rPr dirty="0"/>
              <a:t> </a:t>
            </a:r>
            <a:r>
              <a:rPr dirty="0" err="1"/>
              <a:t>duševní</a:t>
            </a:r>
            <a:r>
              <a:rPr dirty="0"/>
              <a:t> </a:t>
            </a:r>
            <a:r>
              <a:rPr dirty="0" err="1"/>
              <a:t>zdraví</a:t>
            </a:r>
            <a:r>
              <a:rPr dirty="0"/>
              <a:t> a </a:t>
            </a:r>
            <a:r>
              <a:rPr dirty="0" err="1"/>
              <a:t>nebojte</a:t>
            </a:r>
            <a:r>
              <a:rPr dirty="0"/>
              <a:t> se </a:t>
            </a:r>
            <a:r>
              <a:rPr dirty="0" err="1"/>
              <a:t>vyhledat</a:t>
            </a:r>
            <a:r>
              <a:rPr dirty="0"/>
              <a:t> </a:t>
            </a:r>
            <a:r>
              <a:rPr dirty="0" err="1"/>
              <a:t>pomoc</a:t>
            </a:r>
            <a:endParaRPr dirty="0"/>
          </a:p>
        </p:txBody>
      </p:sp>
      <p:pic>
        <p:nvPicPr>
          <p:cNvPr id="412" name="Obrázek 4" descr="Obrázek 4"/>
          <p:cNvPicPr>
            <a:picLocks noChangeAspect="1"/>
          </p:cNvPicPr>
          <p:nvPr/>
        </p:nvPicPr>
        <p:blipFill>
          <a:blip r:embed="rId2"/>
          <a:srcRect r="1" b="302"/>
          <a:stretch>
            <a:fillRect/>
          </a:stretch>
        </p:blipFill>
        <p:spPr>
          <a:xfrm>
            <a:off x="5311735" y="9"/>
            <a:ext cx="687860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3456" y="0"/>
                </a:moveTo>
                <a:lnTo>
                  <a:pt x="3120" y="619"/>
                </a:lnTo>
                <a:cubicBezTo>
                  <a:pt x="2508" y="1805"/>
                  <a:pt x="1994" y="3043"/>
                  <a:pt x="1554" y="4319"/>
                </a:cubicBezTo>
                <a:cubicBezTo>
                  <a:pt x="870" y="6322"/>
                  <a:pt x="399" y="8391"/>
                  <a:pt x="147" y="10492"/>
                </a:cubicBezTo>
                <a:cubicBezTo>
                  <a:pt x="14" y="11568"/>
                  <a:pt x="-45" y="12642"/>
                  <a:pt x="38" y="13724"/>
                </a:cubicBezTo>
                <a:cubicBezTo>
                  <a:pt x="137" y="14988"/>
                  <a:pt x="285" y="16246"/>
                  <a:pt x="537" y="17490"/>
                </a:cubicBezTo>
                <a:cubicBezTo>
                  <a:pt x="815" y="18863"/>
                  <a:pt x="1193" y="20203"/>
                  <a:pt x="1691" y="21506"/>
                </a:cubicBezTo>
                <a:lnTo>
                  <a:pt x="1730" y="21600"/>
                </a:lnTo>
                <a:lnTo>
                  <a:pt x="1895" y="21600"/>
                </a:lnTo>
                <a:lnTo>
                  <a:pt x="1874" y="21549"/>
                </a:lnTo>
                <a:cubicBezTo>
                  <a:pt x="1598" y="20832"/>
                  <a:pt x="1357" y="20097"/>
                  <a:pt x="1146" y="19348"/>
                </a:cubicBezTo>
                <a:cubicBezTo>
                  <a:pt x="963" y="18694"/>
                  <a:pt x="827" y="18027"/>
                  <a:pt x="670" y="17366"/>
                </a:cubicBezTo>
                <a:cubicBezTo>
                  <a:pt x="666" y="17331"/>
                  <a:pt x="665" y="17297"/>
                  <a:pt x="665" y="17261"/>
                </a:cubicBezTo>
                <a:cubicBezTo>
                  <a:pt x="780" y="17662"/>
                  <a:pt x="871" y="18015"/>
                  <a:pt x="980" y="18364"/>
                </a:cubicBezTo>
                <a:cubicBezTo>
                  <a:pt x="1263" y="19271"/>
                  <a:pt x="1589" y="20153"/>
                  <a:pt x="1960" y="21010"/>
                </a:cubicBezTo>
                <a:lnTo>
                  <a:pt x="2236" y="21600"/>
                </a:lnTo>
                <a:lnTo>
                  <a:pt x="21555" y="21600"/>
                </a:lnTo>
                <a:lnTo>
                  <a:pt x="21555" y="0"/>
                </a:lnTo>
                <a:lnTo>
                  <a:pt x="3846" y="0"/>
                </a:lnTo>
                <a:lnTo>
                  <a:pt x="3545" y="469"/>
                </a:lnTo>
                <a:cubicBezTo>
                  <a:pt x="3133" y="1151"/>
                  <a:pt x="2757" y="1857"/>
                  <a:pt x="2415" y="2582"/>
                </a:cubicBezTo>
                <a:cubicBezTo>
                  <a:pt x="2398" y="2625"/>
                  <a:pt x="2371" y="2663"/>
                  <a:pt x="2335" y="2691"/>
                </a:cubicBezTo>
                <a:cubicBezTo>
                  <a:pt x="2381" y="2582"/>
                  <a:pt x="2427" y="2472"/>
                  <a:pt x="2473" y="2362"/>
                </a:cubicBezTo>
                <a:cubicBezTo>
                  <a:pt x="2665" y="1917"/>
                  <a:pt x="2866" y="1478"/>
                  <a:pt x="3080" y="1045"/>
                </a:cubicBezTo>
                <a:lnTo>
                  <a:pt x="3637" y="0"/>
                </a:lnTo>
                <a:lnTo>
                  <a:pt x="3456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5" name="Nadpis 1"/>
          <p:cNvSpPr txBox="1">
            <a:spLocks noGrp="1"/>
          </p:cNvSpPr>
          <p:nvPr>
            <p:ph type="title"/>
          </p:nvPr>
        </p:nvSpPr>
        <p:spPr>
          <a:xfrm>
            <a:off x="1286932" y="1327437"/>
            <a:ext cx="6247724" cy="1461779"/>
          </a:xfrm>
          <a:prstGeom prst="rect">
            <a:avLst/>
          </a:prstGeom>
        </p:spPr>
        <p:txBody>
          <a:bodyPr anchor="t"/>
          <a:lstStyle/>
          <a:p>
            <a:r>
              <a:t>Zajímavé odkazy</a:t>
            </a:r>
          </a:p>
        </p:txBody>
      </p:sp>
      <p:sp>
        <p:nvSpPr>
          <p:cNvPr id="416" name="Zástupný obsah 2"/>
          <p:cNvSpPr txBox="1">
            <a:spLocks noGrp="1"/>
          </p:cNvSpPr>
          <p:nvPr>
            <p:ph type="body" sz="half" idx="1"/>
          </p:nvPr>
        </p:nvSpPr>
        <p:spPr>
          <a:xfrm>
            <a:off x="1286933" y="2946169"/>
            <a:ext cx="6247724" cy="3088871"/>
          </a:xfrm>
          <a:prstGeom prst="rect">
            <a:avLst/>
          </a:prstGeom>
        </p:spPr>
        <p:txBody>
          <a:bodyPr/>
          <a:lstStyle/>
          <a:p>
            <a:pPr>
              <a:defRPr sz="1300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https://dusevni.pirati.cz/o-nas/</a:t>
            </a:r>
          </a:p>
          <a:p>
            <a:pPr>
              <a:defRPr sz="1300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https://www.instagram.com/dusevnipirati/</a:t>
            </a:r>
          </a:p>
          <a:p>
            <a:pPr>
              <a:defRPr sz="1300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https://www.reformapsychiatrie.cz/</a:t>
            </a:r>
          </a:p>
          <a:p>
            <a:pPr>
              <a:defRPr sz="1300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https://www.terapie.cz/</a:t>
            </a:r>
          </a:p>
          <a:p>
            <a:pPr>
              <a:defRPr sz="1300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https://www.beztrestu.cz/tvrda-data</a:t>
            </a:r>
          </a:p>
          <a:p>
            <a:pPr>
              <a:defRPr sz="1300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/>
              </a:rPr>
              <a:t>https://www.deprese.com/</a:t>
            </a:r>
          </a:p>
          <a:p>
            <a:pPr>
              <a:defRPr sz="1300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/>
              </a:rPr>
              <a:t>https://www.opatruj.se/</a:t>
            </a:r>
          </a:p>
          <a:p>
            <a:pPr>
              <a:defRPr sz="1300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/>
              </a:rPr>
              <a:t>https://www.pravemprotipredsudkum.cz/</a:t>
            </a:r>
          </a:p>
          <a:p>
            <a:pPr>
              <a:defRPr sz="1300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10"/>
              </a:rPr>
              <a:t>https://zulip.pirati.cz/#narrow/stream/330-Pracovn.C3.AD-skupina-Du.C5.A1evn.C3.AD-zdrav.C3.AD</a:t>
            </a:r>
          </a:p>
        </p:txBody>
      </p:sp>
      <p:sp>
        <p:nvSpPr>
          <p:cNvPr id="417" name="Freeform: Shape 9"/>
          <p:cNvSpPr/>
          <p:nvPr/>
        </p:nvSpPr>
        <p:spPr>
          <a:xfrm>
            <a:off x="8219545" y="1333265"/>
            <a:ext cx="2926989" cy="259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extrusionOk="0">
                <a:moveTo>
                  <a:pt x="6129" y="0"/>
                </a:moveTo>
                <a:cubicBezTo>
                  <a:pt x="15374" y="0"/>
                  <a:pt x="15374" y="0"/>
                  <a:pt x="15374" y="0"/>
                </a:cubicBezTo>
                <a:cubicBezTo>
                  <a:pt x="15842" y="0"/>
                  <a:pt x="16448" y="375"/>
                  <a:pt x="16695" y="843"/>
                </a:cubicBezTo>
                <a:cubicBezTo>
                  <a:pt x="21318" y="9926"/>
                  <a:pt x="21318" y="9926"/>
                  <a:pt x="21318" y="9926"/>
                </a:cubicBezTo>
                <a:cubicBezTo>
                  <a:pt x="21538" y="10425"/>
                  <a:pt x="21538" y="11175"/>
                  <a:pt x="21318" y="11674"/>
                </a:cubicBezTo>
                <a:cubicBezTo>
                  <a:pt x="16695" y="20757"/>
                  <a:pt x="16695" y="20757"/>
                  <a:pt x="16695" y="20757"/>
                </a:cubicBezTo>
                <a:cubicBezTo>
                  <a:pt x="16448" y="21225"/>
                  <a:pt x="15842" y="21600"/>
                  <a:pt x="15374" y="21600"/>
                </a:cubicBezTo>
                <a:lnTo>
                  <a:pt x="6129" y="21600"/>
                </a:lnTo>
                <a:cubicBezTo>
                  <a:pt x="5634" y="21600"/>
                  <a:pt x="5028" y="21225"/>
                  <a:pt x="4808" y="20757"/>
                </a:cubicBezTo>
                <a:cubicBezTo>
                  <a:pt x="186" y="11674"/>
                  <a:pt x="186" y="11674"/>
                  <a:pt x="186" y="11674"/>
                </a:cubicBezTo>
                <a:cubicBezTo>
                  <a:pt x="-62" y="11175"/>
                  <a:pt x="-62" y="10425"/>
                  <a:pt x="186" y="9926"/>
                </a:cubicBezTo>
                <a:cubicBezTo>
                  <a:pt x="4808" y="843"/>
                  <a:pt x="4808" y="843"/>
                  <a:pt x="4808" y="843"/>
                </a:cubicBezTo>
                <a:cubicBezTo>
                  <a:pt x="5028" y="375"/>
                  <a:pt x="5634" y="0"/>
                  <a:pt x="6129" y="0"/>
                </a:cubicBez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Freeform 5"/>
          <p:cNvSpPr/>
          <p:nvPr/>
        </p:nvSpPr>
        <p:spPr>
          <a:xfrm>
            <a:off x="7576967" y="1327437"/>
            <a:ext cx="671696" cy="595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extrusionOk="0">
                <a:moveTo>
                  <a:pt x="6129" y="21600"/>
                </a:moveTo>
                <a:cubicBezTo>
                  <a:pt x="5634" y="21600"/>
                  <a:pt x="5028" y="21225"/>
                  <a:pt x="4808" y="20757"/>
                </a:cubicBezTo>
                <a:cubicBezTo>
                  <a:pt x="186" y="11674"/>
                  <a:pt x="186" y="11674"/>
                  <a:pt x="186" y="11674"/>
                </a:cubicBezTo>
                <a:cubicBezTo>
                  <a:pt x="-62" y="11175"/>
                  <a:pt x="-62" y="10425"/>
                  <a:pt x="186" y="9926"/>
                </a:cubicBezTo>
                <a:cubicBezTo>
                  <a:pt x="4808" y="843"/>
                  <a:pt x="4808" y="843"/>
                  <a:pt x="4808" y="843"/>
                </a:cubicBezTo>
                <a:cubicBezTo>
                  <a:pt x="5028" y="375"/>
                  <a:pt x="5634" y="0"/>
                  <a:pt x="6129" y="0"/>
                </a:cubicBezTo>
                <a:cubicBezTo>
                  <a:pt x="15374" y="0"/>
                  <a:pt x="15374" y="0"/>
                  <a:pt x="15374" y="0"/>
                </a:cubicBezTo>
                <a:cubicBezTo>
                  <a:pt x="15842" y="0"/>
                  <a:pt x="16448" y="375"/>
                  <a:pt x="16695" y="843"/>
                </a:cubicBezTo>
                <a:cubicBezTo>
                  <a:pt x="21318" y="9926"/>
                  <a:pt x="21318" y="9926"/>
                  <a:pt x="21318" y="9926"/>
                </a:cubicBezTo>
                <a:cubicBezTo>
                  <a:pt x="21538" y="10425"/>
                  <a:pt x="21538" y="11175"/>
                  <a:pt x="21318" y="11674"/>
                </a:cubicBezTo>
                <a:cubicBezTo>
                  <a:pt x="16695" y="20757"/>
                  <a:pt x="16695" y="20757"/>
                  <a:pt x="16695" y="20757"/>
                </a:cubicBezTo>
                <a:cubicBezTo>
                  <a:pt x="16448" y="21225"/>
                  <a:pt x="15842" y="21600"/>
                  <a:pt x="15374" y="21600"/>
                </a:cubicBezTo>
                <a:lnTo>
                  <a:pt x="6129" y="216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9" name="Freeform 5"/>
          <p:cNvSpPr/>
          <p:nvPr/>
        </p:nvSpPr>
        <p:spPr>
          <a:xfrm>
            <a:off x="8154499" y="1075611"/>
            <a:ext cx="547513" cy="4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extrusionOk="0">
                <a:moveTo>
                  <a:pt x="6129" y="21600"/>
                </a:moveTo>
                <a:cubicBezTo>
                  <a:pt x="5634" y="21600"/>
                  <a:pt x="5028" y="21225"/>
                  <a:pt x="4808" y="20757"/>
                </a:cubicBezTo>
                <a:cubicBezTo>
                  <a:pt x="186" y="11674"/>
                  <a:pt x="186" y="11674"/>
                  <a:pt x="186" y="11674"/>
                </a:cubicBezTo>
                <a:cubicBezTo>
                  <a:pt x="-62" y="11175"/>
                  <a:pt x="-62" y="10425"/>
                  <a:pt x="186" y="9926"/>
                </a:cubicBezTo>
                <a:cubicBezTo>
                  <a:pt x="4808" y="843"/>
                  <a:pt x="4808" y="843"/>
                  <a:pt x="4808" y="843"/>
                </a:cubicBezTo>
                <a:cubicBezTo>
                  <a:pt x="5028" y="375"/>
                  <a:pt x="5634" y="0"/>
                  <a:pt x="6129" y="0"/>
                </a:cubicBezTo>
                <a:cubicBezTo>
                  <a:pt x="15374" y="0"/>
                  <a:pt x="15374" y="0"/>
                  <a:pt x="15374" y="0"/>
                </a:cubicBezTo>
                <a:cubicBezTo>
                  <a:pt x="15842" y="0"/>
                  <a:pt x="16448" y="375"/>
                  <a:pt x="16695" y="843"/>
                </a:cubicBezTo>
                <a:cubicBezTo>
                  <a:pt x="21318" y="9926"/>
                  <a:pt x="21318" y="9926"/>
                  <a:pt x="21318" y="9926"/>
                </a:cubicBezTo>
                <a:cubicBezTo>
                  <a:pt x="21538" y="10425"/>
                  <a:pt x="21538" y="11175"/>
                  <a:pt x="21318" y="11674"/>
                </a:cubicBezTo>
                <a:cubicBezTo>
                  <a:pt x="16695" y="20757"/>
                  <a:pt x="16695" y="20757"/>
                  <a:pt x="16695" y="20757"/>
                </a:cubicBezTo>
                <a:cubicBezTo>
                  <a:pt x="16448" y="21225"/>
                  <a:pt x="15842" y="21600"/>
                  <a:pt x="15374" y="21600"/>
                </a:cubicBezTo>
                <a:lnTo>
                  <a:pt x="6129" y="216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9059F-D88B-6A21-82FC-73AC2105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Děkujeme za pozornost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B9DB55-A673-1569-D694-DDD6C9FA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19490CE7-9BBB-3C14-E934-708122E61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9314"/>
            <a:ext cx="10515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391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CB81E-BF4E-2092-FD5C-A6FE01C5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Kvůli čemu je důležité věnovat se duševnímu zdraví?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5AB795-3184-7CA1-1655-529AC253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Duševní zdraví v každodenním životě</a:t>
            </a:r>
          </a:p>
          <a:p>
            <a:pPr lvl="1"/>
            <a:r>
              <a:rPr lang="cs-CZ" dirty="0"/>
              <a:t>Sociální média (novodobé závislosti)</a:t>
            </a:r>
          </a:p>
          <a:p>
            <a:pPr lvl="1"/>
            <a:r>
              <a:rPr lang="cs-CZ" dirty="0"/>
              <a:t>Zaměstnanost (syndrom vyhoření)</a:t>
            </a:r>
          </a:p>
          <a:p>
            <a:pPr lvl="1"/>
            <a:r>
              <a:rPr lang="cs-CZ" dirty="0"/>
              <a:t>Práva zvířat (psychologické vyšetření pro trýznitele)</a:t>
            </a:r>
          </a:p>
          <a:p>
            <a:pPr lvl="1"/>
            <a:r>
              <a:rPr lang="cs-CZ" dirty="0"/>
              <a:t>Školství (školní psycholog/</a:t>
            </a:r>
            <a:r>
              <a:rPr lang="cs-CZ" dirty="0" err="1"/>
              <a:t>žka</a:t>
            </a:r>
            <a:r>
              <a:rPr lang="cs-CZ" dirty="0"/>
              <a:t>, preventista/</a:t>
            </a:r>
            <a:r>
              <a:rPr lang="cs-CZ" dirty="0" err="1"/>
              <a:t>ka</a:t>
            </a:r>
            <a:r>
              <a:rPr lang="cs-CZ" dirty="0"/>
              <a:t>, syndrom CAN)</a:t>
            </a:r>
          </a:p>
          <a:p>
            <a:pPr lvl="1"/>
            <a:r>
              <a:rPr lang="cs-CZ" dirty="0"/>
              <a:t>Životní prostředí (Vliv přírody na naši duševní pohodu, trauma z ničení přírody…)</a:t>
            </a:r>
          </a:p>
          <a:p>
            <a:pPr lvl="1"/>
            <a:r>
              <a:rPr lang="cs-CZ" dirty="0"/>
              <a:t>Zdraví (špatné zdraví ovlivňuje psychiku a naopak)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7640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9"/>
          <p:cNvSpPr/>
          <p:nvPr/>
        </p:nvSpPr>
        <p:spPr>
          <a:xfrm>
            <a:off x="1523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Freeform 28"/>
          <p:cNvSpPr/>
          <p:nvPr/>
        </p:nvSpPr>
        <p:spPr>
          <a:xfrm flipH="1" flipV="1">
            <a:off x="960119" y="-1"/>
            <a:ext cx="11218662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485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2626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Freeform 26"/>
          <p:cNvSpPr/>
          <p:nvPr/>
        </p:nvSpPr>
        <p:spPr>
          <a:xfrm flipH="1" flipV="1">
            <a:off x="1420247" y="-1"/>
            <a:ext cx="1077175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231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Nadpis 1"/>
          <p:cNvSpPr txBox="1"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Kdo</a:t>
            </a:r>
            <a:r>
              <a:rPr dirty="0"/>
              <a:t> </a:t>
            </a:r>
            <a:r>
              <a:rPr dirty="0" err="1"/>
              <a:t>jsme</a:t>
            </a:r>
            <a:r>
              <a:rPr dirty="0"/>
              <a:t> a </a:t>
            </a:r>
            <a:r>
              <a:rPr dirty="0" err="1"/>
              <a:t>proč</a:t>
            </a:r>
            <a:r>
              <a:rPr dirty="0"/>
              <a:t> </a:t>
            </a:r>
            <a:r>
              <a:rPr dirty="0" err="1"/>
              <a:t>jsme</a:t>
            </a:r>
            <a:r>
              <a:rPr dirty="0"/>
              <a:t> </a:t>
            </a:r>
            <a:r>
              <a:rPr dirty="0" err="1"/>
              <a:t>vznikli</a:t>
            </a:r>
            <a:r>
              <a:rPr dirty="0"/>
              <a:t>?</a:t>
            </a:r>
          </a:p>
        </p:txBody>
      </p:sp>
      <p:pic>
        <p:nvPicPr>
          <p:cNvPr id="113" name="Obrázek 4" descr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8" y="-22292"/>
            <a:ext cx="3425959" cy="342595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Zástupný obsah 2"/>
          <p:cNvSpPr txBox="1">
            <a:spLocks noGrp="1"/>
          </p:cNvSpPr>
          <p:nvPr>
            <p:ph type="body" sz="half" idx="1"/>
          </p:nvPr>
        </p:nvSpPr>
        <p:spPr>
          <a:xfrm>
            <a:off x="4387515" y="2022600"/>
            <a:ext cx="7161018" cy="4154363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dirty="0" err="1"/>
              <a:t>Jsme</a:t>
            </a:r>
            <a:r>
              <a:rPr dirty="0"/>
              <a:t> </a:t>
            </a:r>
            <a:r>
              <a:rPr dirty="0" err="1"/>
              <a:t>pracovní</a:t>
            </a:r>
            <a:r>
              <a:rPr dirty="0"/>
              <a:t> </a:t>
            </a:r>
            <a:r>
              <a:rPr dirty="0" err="1"/>
              <a:t>skupina</a:t>
            </a:r>
            <a:r>
              <a:rPr dirty="0"/>
              <a:t> pod RT </a:t>
            </a:r>
            <a:r>
              <a:rPr dirty="0" err="1"/>
              <a:t>Zdravotnictví</a:t>
            </a:r>
            <a:endParaRPr dirty="0"/>
          </a:p>
          <a:p>
            <a:pPr>
              <a:defRPr sz="2000"/>
            </a:pPr>
            <a:r>
              <a:rPr dirty="0" err="1"/>
              <a:t>Vznikli</a:t>
            </a:r>
            <a:r>
              <a:rPr dirty="0"/>
              <a:t> </a:t>
            </a:r>
            <a:r>
              <a:rPr dirty="0" err="1"/>
              <a:t>jsme</a:t>
            </a:r>
            <a:r>
              <a:rPr dirty="0"/>
              <a:t> v </a:t>
            </a:r>
            <a:r>
              <a:rPr dirty="0" err="1"/>
              <a:t>průběhu</a:t>
            </a:r>
            <a:r>
              <a:rPr dirty="0"/>
              <a:t> </a:t>
            </a:r>
            <a:r>
              <a:rPr dirty="0" err="1"/>
              <a:t>pandemie</a:t>
            </a:r>
            <a:r>
              <a:rPr dirty="0"/>
              <a:t> </a:t>
            </a:r>
            <a:r>
              <a:rPr dirty="0" err="1"/>
              <a:t>koronaviru</a:t>
            </a:r>
            <a:endParaRPr dirty="0"/>
          </a:p>
          <a:p>
            <a:pPr>
              <a:defRPr sz="2000"/>
            </a:pP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informací</a:t>
            </a:r>
            <a:r>
              <a:rPr dirty="0"/>
              <a:t> o </a:t>
            </a:r>
            <a:r>
              <a:rPr dirty="0" err="1"/>
              <a:t>duševním</a:t>
            </a:r>
            <a:r>
              <a:rPr dirty="0"/>
              <a:t> </a:t>
            </a:r>
            <a:r>
              <a:rPr dirty="0" err="1"/>
              <a:t>zdraví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veřejném</a:t>
            </a:r>
            <a:r>
              <a:rPr dirty="0"/>
              <a:t> </a:t>
            </a:r>
            <a:r>
              <a:rPr dirty="0" err="1"/>
              <a:t>prostoru</a:t>
            </a:r>
            <a:endParaRPr dirty="0"/>
          </a:p>
          <a:p>
            <a:pPr>
              <a:defRPr sz="2000"/>
            </a:pPr>
            <a:r>
              <a:rPr dirty="0" err="1"/>
              <a:t>Vznikli</a:t>
            </a:r>
            <a:r>
              <a:rPr dirty="0"/>
              <a:t> </a:t>
            </a:r>
            <a:r>
              <a:rPr dirty="0" err="1"/>
              <a:t>jsme</a:t>
            </a:r>
            <a:r>
              <a:rPr dirty="0"/>
              <a:t> </a:t>
            </a:r>
            <a:r>
              <a:t>zespodu</a:t>
            </a:r>
          </a:p>
          <a:p>
            <a:pPr>
              <a:defRPr sz="2000"/>
            </a:pPr>
            <a:r>
              <a:rPr dirty="0" err="1"/>
              <a:t>Později</a:t>
            </a:r>
            <a:r>
              <a:rPr dirty="0"/>
              <a:t> pod RT </a:t>
            </a:r>
            <a:r>
              <a:rPr dirty="0" err="1"/>
              <a:t>zdravotnictví</a:t>
            </a:r>
            <a:r>
              <a:rPr dirty="0"/>
              <a:t> </a:t>
            </a:r>
            <a:r>
              <a:rPr dirty="0" err="1"/>
              <a:t>vzniklo</a:t>
            </a:r>
            <a:r>
              <a:rPr dirty="0"/>
              <a:t> </a:t>
            </a: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pracovních</a:t>
            </a:r>
            <a:r>
              <a:rPr dirty="0"/>
              <a:t> </a:t>
            </a:r>
            <a:r>
              <a:rPr dirty="0" err="1"/>
              <a:t>skupin</a:t>
            </a:r>
            <a:r>
              <a:rPr dirty="0"/>
              <a:t> (</a:t>
            </a:r>
            <a:r>
              <a:rPr dirty="0" err="1"/>
              <a:t>porodnictví</a:t>
            </a:r>
            <a:r>
              <a:rPr dirty="0"/>
              <a:t>, </a:t>
            </a:r>
            <a:r>
              <a:rPr dirty="0" err="1"/>
              <a:t>prevence</a:t>
            </a:r>
            <a:r>
              <a:rPr dirty="0"/>
              <a:t>, </a:t>
            </a:r>
            <a:r>
              <a:rPr dirty="0" err="1"/>
              <a:t>práva</a:t>
            </a:r>
            <a:r>
              <a:rPr dirty="0"/>
              <a:t> </a:t>
            </a:r>
            <a:r>
              <a:rPr dirty="0" err="1"/>
              <a:t>pacientů</a:t>
            </a:r>
            <a:r>
              <a:rPr dirty="0"/>
              <a:t>,…)</a:t>
            </a:r>
          </a:p>
          <a:p>
            <a:pPr>
              <a:defRPr sz="2000"/>
            </a:pPr>
            <a:r>
              <a:rPr dirty="0" err="1"/>
              <a:t>Dnes</a:t>
            </a:r>
            <a:r>
              <a:rPr dirty="0"/>
              <a:t> je </a:t>
            </a:r>
            <a:r>
              <a:rPr dirty="0" err="1"/>
              <a:t>nás</a:t>
            </a:r>
            <a:r>
              <a:rPr dirty="0"/>
              <a:t> 35 (z toho 12 s </a:t>
            </a:r>
            <a:r>
              <a:rPr dirty="0" err="1"/>
              <a:t>hlasovacím</a:t>
            </a:r>
            <a:r>
              <a:rPr dirty="0"/>
              <a:t> </a:t>
            </a:r>
            <a:r>
              <a:rPr dirty="0" err="1"/>
              <a:t>právem</a:t>
            </a:r>
            <a:r>
              <a:rPr dirty="0"/>
              <a:t>)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871F9B5-A74C-0E53-5838-F947ECFBF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5" y="3425959"/>
            <a:ext cx="3642812" cy="36428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Oval 13"/>
          <p:cNvSpPr/>
          <p:nvPr/>
        </p:nvSpPr>
        <p:spPr>
          <a:xfrm>
            <a:off x="2026219" y="98103"/>
            <a:ext cx="4288095" cy="4288096"/>
          </a:xfrm>
          <a:prstGeom prst="ellips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8" name="Obrázek 6" descr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70" y="947859"/>
            <a:ext cx="2601593" cy="25885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" name="Group 15"/>
          <p:cNvGrpSpPr/>
          <p:nvPr/>
        </p:nvGrpSpPr>
        <p:grpSpPr>
          <a:xfrm>
            <a:off x="741847" y="2813299"/>
            <a:ext cx="3757490" cy="3757490"/>
            <a:chOff x="0" y="0"/>
            <a:chExt cx="3757488" cy="3757488"/>
          </a:xfrm>
        </p:grpSpPr>
        <p:sp>
          <p:nvSpPr>
            <p:cNvPr id="119" name="Oval 16"/>
            <p:cNvSpPr/>
            <p:nvPr/>
          </p:nvSpPr>
          <p:spPr>
            <a:xfrm>
              <a:off x="-1" y="-1"/>
              <a:ext cx="3757490" cy="37574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Oval 17"/>
            <p:cNvSpPr/>
            <p:nvPr/>
          </p:nvSpPr>
          <p:spPr>
            <a:xfrm>
              <a:off x="-1" y="-1"/>
              <a:ext cx="3757490" cy="3757490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2" name="Oval 19"/>
          <p:cNvSpPr/>
          <p:nvPr/>
        </p:nvSpPr>
        <p:spPr>
          <a:xfrm>
            <a:off x="604349" y="2762500"/>
            <a:ext cx="3744593" cy="3744593"/>
          </a:xfrm>
          <a:prstGeom prst="ellipse">
            <a:avLst/>
          </a:prstGeom>
          <a:solidFill>
            <a:srgbClr val="000000"/>
          </a:solidFill>
          <a:ln w="285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Nadpis 1"/>
          <p:cNvSpPr txBox="1">
            <a:spLocks noGrp="1"/>
          </p:cNvSpPr>
          <p:nvPr>
            <p:ph type="title"/>
          </p:nvPr>
        </p:nvSpPr>
        <p:spPr>
          <a:xfrm>
            <a:off x="702590" y="3404608"/>
            <a:ext cx="3520790" cy="26660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Čím se zabýváme</a:t>
            </a:r>
          </a:p>
        </p:txBody>
      </p:sp>
      <p:grpSp>
        <p:nvGrpSpPr>
          <p:cNvPr id="126" name="Graphic 190"/>
          <p:cNvGrpSpPr/>
          <p:nvPr/>
        </p:nvGrpSpPr>
        <p:grpSpPr>
          <a:xfrm>
            <a:off x="693116" y="1193254"/>
            <a:ext cx="1291644" cy="429215"/>
            <a:chOff x="0" y="0"/>
            <a:chExt cx="1291642" cy="429215"/>
          </a:xfrm>
        </p:grpSpPr>
        <p:sp>
          <p:nvSpPr>
            <p:cNvPr id="124" name="Freeform: Shape 22"/>
            <p:cNvSpPr/>
            <p:nvPr/>
          </p:nvSpPr>
          <p:spPr>
            <a:xfrm>
              <a:off x="-1" y="289502"/>
              <a:ext cx="1291470" cy="13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1" y="21600"/>
                  </a:moveTo>
                  <a:cubicBezTo>
                    <a:pt x="16136" y="21600"/>
                    <a:pt x="15485" y="17758"/>
                    <a:pt x="15174" y="11579"/>
                  </a:cubicBezTo>
                  <a:cubicBezTo>
                    <a:pt x="14930" y="6716"/>
                    <a:pt x="14418" y="3681"/>
                    <a:pt x="13837" y="3681"/>
                  </a:cubicBezTo>
                  <a:cubicBezTo>
                    <a:pt x="13256" y="3681"/>
                    <a:pt x="12744" y="6716"/>
                    <a:pt x="12500" y="11579"/>
                  </a:cubicBezTo>
                  <a:cubicBezTo>
                    <a:pt x="12189" y="17758"/>
                    <a:pt x="11538" y="21600"/>
                    <a:pt x="10803" y="21600"/>
                  </a:cubicBezTo>
                  <a:cubicBezTo>
                    <a:pt x="10803" y="21600"/>
                    <a:pt x="10803" y="21600"/>
                    <a:pt x="10803" y="21600"/>
                  </a:cubicBezTo>
                  <a:cubicBezTo>
                    <a:pt x="10065" y="21600"/>
                    <a:pt x="9417" y="17758"/>
                    <a:pt x="9106" y="11579"/>
                  </a:cubicBezTo>
                  <a:cubicBezTo>
                    <a:pt x="8861" y="6716"/>
                    <a:pt x="8350" y="3681"/>
                    <a:pt x="7769" y="3681"/>
                  </a:cubicBezTo>
                  <a:cubicBezTo>
                    <a:pt x="7187" y="3681"/>
                    <a:pt x="6676" y="6716"/>
                    <a:pt x="6432" y="11579"/>
                  </a:cubicBezTo>
                  <a:cubicBezTo>
                    <a:pt x="6121" y="17758"/>
                    <a:pt x="5473" y="21600"/>
                    <a:pt x="4734" y="21600"/>
                  </a:cubicBezTo>
                  <a:cubicBezTo>
                    <a:pt x="3999" y="21600"/>
                    <a:pt x="3348" y="17758"/>
                    <a:pt x="3037" y="11579"/>
                  </a:cubicBezTo>
                  <a:cubicBezTo>
                    <a:pt x="2793" y="6716"/>
                    <a:pt x="2281" y="3681"/>
                    <a:pt x="1700" y="3681"/>
                  </a:cubicBezTo>
                  <a:cubicBezTo>
                    <a:pt x="1119" y="3681"/>
                    <a:pt x="607" y="6716"/>
                    <a:pt x="363" y="11579"/>
                  </a:cubicBezTo>
                  <a:lnTo>
                    <a:pt x="0" y="10021"/>
                  </a:lnTo>
                  <a:cubicBezTo>
                    <a:pt x="311" y="3842"/>
                    <a:pt x="959" y="0"/>
                    <a:pt x="1697" y="0"/>
                  </a:cubicBezTo>
                  <a:cubicBezTo>
                    <a:pt x="2436" y="0"/>
                    <a:pt x="3084" y="3842"/>
                    <a:pt x="3395" y="10021"/>
                  </a:cubicBezTo>
                  <a:cubicBezTo>
                    <a:pt x="3639" y="14884"/>
                    <a:pt x="4153" y="17919"/>
                    <a:pt x="4732" y="17919"/>
                  </a:cubicBezTo>
                  <a:cubicBezTo>
                    <a:pt x="5313" y="17919"/>
                    <a:pt x="5824" y="14884"/>
                    <a:pt x="6068" y="10021"/>
                  </a:cubicBezTo>
                  <a:cubicBezTo>
                    <a:pt x="6379" y="3842"/>
                    <a:pt x="7030" y="0"/>
                    <a:pt x="7766" y="0"/>
                  </a:cubicBezTo>
                  <a:cubicBezTo>
                    <a:pt x="8501" y="0"/>
                    <a:pt x="9152" y="3842"/>
                    <a:pt x="9463" y="10021"/>
                  </a:cubicBezTo>
                  <a:cubicBezTo>
                    <a:pt x="9707" y="14884"/>
                    <a:pt x="10219" y="17919"/>
                    <a:pt x="10800" y="17919"/>
                  </a:cubicBezTo>
                  <a:cubicBezTo>
                    <a:pt x="11381" y="17919"/>
                    <a:pt x="11893" y="14884"/>
                    <a:pt x="12137" y="10021"/>
                  </a:cubicBezTo>
                  <a:cubicBezTo>
                    <a:pt x="12448" y="3842"/>
                    <a:pt x="13096" y="0"/>
                    <a:pt x="13834" y="0"/>
                  </a:cubicBezTo>
                  <a:cubicBezTo>
                    <a:pt x="14572" y="0"/>
                    <a:pt x="15221" y="3842"/>
                    <a:pt x="15532" y="10021"/>
                  </a:cubicBezTo>
                  <a:cubicBezTo>
                    <a:pt x="15776" y="14884"/>
                    <a:pt x="16287" y="17919"/>
                    <a:pt x="16868" y="17919"/>
                  </a:cubicBezTo>
                  <a:cubicBezTo>
                    <a:pt x="17450" y="17919"/>
                    <a:pt x="17961" y="14884"/>
                    <a:pt x="18205" y="10021"/>
                  </a:cubicBezTo>
                  <a:cubicBezTo>
                    <a:pt x="18516" y="3842"/>
                    <a:pt x="19164" y="0"/>
                    <a:pt x="19903" y="0"/>
                  </a:cubicBezTo>
                  <a:cubicBezTo>
                    <a:pt x="20641" y="0"/>
                    <a:pt x="21292" y="3842"/>
                    <a:pt x="21600" y="10021"/>
                  </a:cubicBezTo>
                  <a:lnTo>
                    <a:pt x="21240" y="11579"/>
                  </a:lnTo>
                  <a:cubicBezTo>
                    <a:pt x="20995" y="6716"/>
                    <a:pt x="20481" y="3681"/>
                    <a:pt x="19903" y="3681"/>
                  </a:cubicBezTo>
                  <a:cubicBezTo>
                    <a:pt x="19321" y="3681"/>
                    <a:pt x="18810" y="6716"/>
                    <a:pt x="18566" y="11579"/>
                  </a:cubicBezTo>
                  <a:cubicBezTo>
                    <a:pt x="18258" y="17758"/>
                    <a:pt x="17607" y="21600"/>
                    <a:pt x="16871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5" name="Freeform: Shape 23"/>
            <p:cNvSpPr/>
            <p:nvPr/>
          </p:nvSpPr>
          <p:spPr>
            <a:xfrm>
              <a:off x="0" y="-1"/>
              <a:ext cx="1291643" cy="13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69" y="21600"/>
                  </a:moveTo>
                  <a:cubicBezTo>
                    <a:pt x="16134" y="21600"/>
                    <a:pt x="15483" y="17753"/>
                    <a:pt x="15172" y="11567"/>
                  </a:cubicBezTo>
                  <a:cubicBezTo>
                    <a:pt x="14928" y="6698"/>
                    <a:pt x="14416" y="3658"/>
                    <a:pt x="13835" y="3658"/>
                  </a:cubicBezTo>
                  <a:cubicBezTo>
                    <a:pt x="13254" y="3658"/>
                    <a:pt x="12743" y="6698"/>
                    <a:pt x="12499" y="11567"/>
                  </a:cubicBezTo>
                  <a:cubicBezTo>
                    <a:pt x="12188" y="17753"/>
                    <a:pt x="11537" y="21600"/>
                    <a:pt x="10801" y="21600"/>
                  </a:cubicBezTo>
                  <a:cubicBezTo>
                    <a:pt x="10801" y="21600"/>
                    <a:pt x="10801" y="21600"/>
                    <a:pt x="10801" y="21600"/>
                  </a:cubicBezTo>
                  <a:cubicBezTo>
                    <a:pt x="10063" y="21600"/>
                    <a:pt x="9415" y="17753"/>
                    <a:pt x="9104" y="11567"/>
                  </a:cubicBezTo>
                  <a:cubicBezTo>
                    <a:pt x="8860" y="6698"/>
                    <a:pt x="8349" y="3658"/>
                    <a:pt x="7768" y="3658"/>
                  </a:cubicBezTo>
                  <a:cubicBezTo>
                    <a:pt x="7186" y="3658"/>
                    <a:pt x="6675" y="6698"/>
                    <a:pt x="6431" y="11567"/>
                  </a:cubicBezTo>
                  <a:cubicBezTo>
                    <a:pt x="6120" y="17753"/>
                    <a:pt x="5472" y="21600"/>
                    <a:pt x="4734" y="21600"/>
                  </a:cubicBezTo>
                  <a:cubicBezTo>
                    <a:pt x="3999" y="21600"/>
                    <a:pt x="3348" y="17753"/>
                    <a:pt x="3037" y="11567"/>
                  </a:cubicBezTo>
                  <a:cubicBezTo>
                    <a:pt x="2793" y="6698"/>
                    <a:pt x="2281" y="3658"/>
                    <a:pt x="1700" y="3658"/>
                  </a:cubicBezTo>
                  <a:cubicBezTo>
                    <a:pt x="1119" y="3658"/>
                    <a:pt x="607" y="6698"/>
                    <a:pt x="363" y="11567"/>
                  </a:cubicBezTo>
                  <a:lnTo>
                    <a:pt x="0" y="10033"/>
                  </a:lnTo>
                  <a:cubicBezTo>
                    <a:pt x="311" y="3847"/>
                    <a:pt x="959" y="0"/>
                    <a:pt x="1697" y="0"/>
                  </a:cubicBezTo>
                  <a:cubicBezTo>
                    <a:pt x="2435" y="0"/>
                    <a:pt x="3083" y="3847"/>
                    <a:pt x="3394" y="10033"/>
                  </a:cubicBezTo>
                  <a:cubicBezTo>
                    <a:pt x="3638" y="14902"/>
                    <a:pt x="4153" y="17942"/>
                    <a:pt x="4731" y="17942"/>
                  </a:cubicBezTo>
                  <a:cubicBezTo>
                    <a:pt x="5312" y="17942"/>
                    <a:pt x="5824" y="14902"/>
                    <a:pt x="6068" y="10033"/>
                  </a:cubicBezTo>
                  <a:cubicBezTo>
                    <a:pt x="6379" y="3847"/>
                    <a:pt x="7030" y="0"/>
                    <a:pt x="7765" y="0"/>
                  </a:cubicBezTo>
                  <a:cubicBezTo>
                    <a:pt x="8500" y="0"/>
                    <a:pt x="9151" y="3847"/>
                    <a:pt x="9462" y="10033"/>
                  </a:cubicBezTo>
                  <a:cubicBezTo>
                    <a:pt x="9706" y="14902"/>
                    <a:pt x="10217" y="17942"/>
                    <a:pt x="10799" y="17942"/>
                  </a:cubicBezTo>
                  <a:cubicBezTo>
                    <a:pt x="11380" y="17942"/>
                    <a:pt x="11891" y="14902"/>
                    <a:pt x="12135" y="10033"/>
                  </a:cubicBezTo>
                  <a:cubicBezTo>
                    <a:pt x="12449" y="3847"/>
                    <a:pt x="13097" y="0"/>
                    <a:pt x="13835" y="0"/>
                  </a:cubicBezTo>
                  <a:cubicBezTo>
                    <a:pt x="14573" y="0"/>
                    <a:pt x="15221" y="3847"/>
                    <a:pt x="15532" y="10033"/>
                  </a:cubicBezTo>
                  <a:cubicBezTo>
                    <a:pt x="15776" y="14902"/>
                    <a:pt x="16288" y="17942"/>
                    <a:pt x="16869" y="17942"/>
                  </a:cubicBezTo>
                  <a:cubicBezTo>
                    <a:pt x="17450" y="17942"/>
                    <a:pt x="17962" y="14902"/>
                    <a:pt x="18206" y="10033"/>
                  </a:cubicBezTo>
                  <a:cubicBezTo>
                    <a:pt x="18517" y="3847"/>
                    <a:pt x="19168" y="0"/>
                    <a:pt x="19903" y="0"/>
                  </a:cubicBezTo>
                  <a:cubicBezTo>
                    <a:pt x="20641" y="0"/>
                    <a:pt x="21292" y="3847"/>
                    <a:pt x="21600" y="10033"/>
                  </a:cubicBezTo>
                  <a:lnTo>
                    <a:pt x="21240" y="11567"/>
                  </a:lnTo>
                  <a:cubicBezTo>
                    <a:pt x="20996" y="6698"/>
                    <a:pt x="20481" y="3658"/>
                    <a:pt x="19903" y="3658"/>
                  </a:cubicBezTo>
                  <a:cubicBezTo>
                    <a:pt x="19322" y="3658"/>
                    <a:pt x="18810" y="6698"/>
                    <a:pt x="18566" y="11567"/>
                  </a:cubicBezTo>
                  <a:cubicBezTo>
                    <a:pt x="18255" y="17753"/>
                    <a:pt x="17604" y="21600"/>
                    <a:pt x="16869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96" name="Graphic 4"/>
          <p:cNvGrpSpPr/>
          <p:nvPr/>
        </p:nvGrpSpPr>
        <p:grpSpPr>
          <a:xfrm>
            <a:off x="4680915" y="4748270"/>
            <a:ext cx="1330538" cy="1330523"/>
            <a:chOff x="0" y="0"/>
            <a:chExt cx="1330537" cy="1330521"/>
          </a:xfrm>
        </p:grpSpPr>
        <p:sp>
          <p:nvSpPr>
            <p:cNvPr id="127" name="Freeform: Shape 26"/>
            <p:cNvSpPr/>
            <p:nvPr/>
          </p:nvSpPr>
          <p:spPr>
            <a:xfrm>
              <a:off x="1" y="-1"/>
              <a:ext cx="26065" cy="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801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8" name="Freeform: Shape 27"/>
            <p:cNvSpPr/>
            <p:nvPr/>
          </p:nvSpPr>
          <p:spPr>
            <a:xfrm>
              <a:off x="108807" y="-1"/>
              <a:ext cx="25890" cy="2589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9" name="Freeform: Shape 28"/>
            <p:cNvSpPr/>
            <p:nvPr/>
          </p:nvSpPr>
          <p:spPr>
            <a:xfrm>
              <a:off x="217438" y="-1"/>
              <a:ext cx="25890" cy="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" name="Freeform: Shape 29"/>
            <p:cNvSpPr/>
            <p:nvPr/>
          </p:nvSpPr>
          <p:spPr>
            <a:xfrm>
              <a:off x="326243" y="-1"/>
              <a:ext cx="25890" cy="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1" name="Freeform: Shape 30"/>
            <p:cNvSpPr/>
            <p:nvPr/>
          </p:nvSpPr>
          <p:spPr>
            <a:xfrm>
              <a:off x="434874" y="-1"/>
              <a:ext cx="25890" cy="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2" name="Freeform: Shape 31"/>
            <p:cNvSpPr/>
            <p:nvPr/>
          </p:nvSpPr>
          <p:spPr>
            <a:xfrm>
              <a:off x="543681" y="-1"/>
              <a:ext cx="25890" cy="2589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3" name="Freeform: Shape 32"/>
            <p:cNvSpPr/>
            <p:nvPr/>
          </p:nvSpPr>
          <p:spPr>
            <a:xfrm>
              <a:off x="652312" y="-1"/>
              <a:ext cx="25890" cy="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4" name="Freeform: Shape 33"/>
            <p:cNvSpPr/>
            <p:nvPr/>
          </p:nvSpPr>
          <p:spPr>
            <a:xfrm>
              <a:off x="1" y="108803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801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" name="Freeform: Shape 34"/>
            <p:cNvSpPr/>
            <p:nvPr/>
          </p:nvSpPr>
          <p:spPr>
            <a:xfrm>
              <a:off x="108807" y="108799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Freeform: Shape 35"/>
            <p:cNvSpPr/>
            <p:nvPr/>
          </p:nvSpPr>
          <p:spPr>
            <a:xfrm>
              <a:off x="217438" y="108799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7" name="Freeform: Shape 36"/>
            <p:cNvSpPr/>
            <p:nvPr/>
          </p:nvSpPr>
          <p:spPr>
            <a:xfrm>
              <a:off x="326243" y="108799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8" name="Freeform: Shape 37"/>
            <p:cNvSpPr/>
            <p:nvPr/>
          </p:nvSpPr>
          <p:spPr>
            <a:xfrm>
              <a:off x="434874" y="108799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" name="Freeform: Shape 38"/>
            <p:cNvSpPr/>
            <p:nvPr/>
          </p:nvSpPr>
          <p:spPr>
            <a:xfrm>
              <a:off x="543679" y="108803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" name="Freeform: Shape 39"/>
            <p:cNvSpPr/>
            <p:nvPr/>
          </p:nvSpPr>
          <p:spPr>
            <a:xfrm>
              <a:off x="652312" y="108799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1" name="Freeform: Shape 40"/>
            <p:cNvSpPr/>
            <p:nvPr/>
          </p:nvSpPr>
          <p:spPr>
            <a:xfrm>
              <a:off x="1" y="217431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799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2" name="Freeform: Shape 41"/>
            <p:cNvSpPr/>
            <p:nvPr/>
          </p:nvSpPr>
          <p:spPr>
            <a:xfrm>
              <a:off x="108807" y="217431"/>
              <a:ext cx="25890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3" name="Freeform: Shape 42"/>
            <p:cNvSpPr/>
            <p:nvPr/>
          </p:nvSpPr>
          <p:spPr>
            <a:xfrm>
              <a:off x="217438" y="217431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" name="Freeform: Shape 43"/>
            <p:cNvSpPr/>
            <p:nvPr/>
          </p:nvSpPr>
          <p:spPr>
            <a:xfrm>
              <a:off x="326243" y="217431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" name="Freeform: Shape 44"/>
            <p:cNvSpPr/>
            <p:nvPr/>
          </p:nvSpPr>
          <p:spPr>
            <a:xfrm>
              <a:off x="434874" y="217431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" name="Freeform: Shape 45"/>
            <p:cNvSpPr/>
            <p:nvPr/>
          </p:nvSpPr>
          <p:spPr>
            <a:xfrm>
              <a:off x="543681" y="217431"/>
              <a:ext cx="25890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7" name="Freeform: Shape 46"/>
            <p:cNvSpPr/>
            <p:nvPr/>
          </p:nvSpPr>
          <p:spPr>
            <a:xfrm>
              <a:off x="652312" y="217431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8" name="Freeform: Shape 47"/>
            <p:cNvSpPr/>
            <p:nvPr/>
          </p:nvSpPr>
          <p:spPr>
            <a:xfrm>
              <a:off x="1" y="326235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799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9" name="Freeform: Shape 48"/>
            <p:cNvSpPr/>
            <p:nvPr/>
          </p:nvSpPr>
          <p:spPr>
            <a:xfrm>
              <a:off x="108807" y="326231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0" name="Freeform: Shape 49"/>
            <p:cNvSpPr/>
            <p:nvPr/>
          </p:nvSpPr>
          <p:spPr>
            <a:xfrm>
              <a:off x="217438" y="326231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1" name="Freeform: Shape 50"/>
            <p:cNvSpPr/>
            <p:nvPr/>
          </p:nvSpPr>
          <p:spPr>
            <a:xfrm>
              <a:off x="326243" y="326231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2" name="Freeform: Shape 51"/>
            <p:cNvSpPr/>
            <p:nvPr/>
          </p:nvSpPr>
          <p:spPr>
            <a:xfrm>
              <a:off x="434874" y="326231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3" name="Freeform: Shape 52"/>
            <p:cNvSpPr/>
            <p:nvPr/>
          </p:nvSpPr>
          <p:spPr>
            <a:xfrm>
              <a:off x="543679" y="326235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4" name="Freeform: Shape 53"/>
            <p:cNvSpPr/>
            <p:nvPr/>
          </p:nvSpPr>
          <p:spPr>
            <a:xfrm>
              <a:off x="652312" y="326231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" name="Freeform: Shape 54"/>
            <p:cNvSpPr/>
            <p:nvPr/>
          </p:nvSpPr>
          <p:spPr>
            <a:xfrm>
              <a:off x="1" y="434863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799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6" name="Freeform: Shape 55"/>
            <p:cNvSpPr/>
            <p:nvPr/>
          </p:nvSpPr>
          <p:spPr>
            <a:xfrm>
              <a:off x="108807" y="434863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7" name="Freeform: Shape 56"/>
            <p:cNvSpPr/>
            <p:nvPr/>
          </p:nvSpPr>
          <p:spPr>
            <a:xfrm>
              <a:off x="217438" y="434863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8" name="Freeform: Shape 57"/>
            <p:cNvSpPr/>
            <p:nvPr/>
          </p:nvSpPr>
          <p:spPr>
            <a:xfrm>
              <a:off x="326243" y="434863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9" name="Freeform: Shape 58"/>
            <p:cNvSpPr/>
            <p:nvPr/>
          </p:nvSpPr>
          <p:spPr>
            <a:xfrm>
              <a:off x="434874" y="434863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0" name="Freeform: Shape 59"/>
            <p:cNvSpPr/>
            <p:nvPr/>
          </p:nvSpPr>
          <p:spPr>
            <a:xfrm>
              <a:off x="543679" y="434863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1" name="Freeform: Shape 60"/>
            <p:cNvSpPr/>
            <p:nvPr/>
          </p:nvSpPr>
          <p:spPr>
            <a:xfrm>
              <a:off x="652312" y="434863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2" name="Freeform: Shape 61"/>
            <p:cNvSpPr/>
            <p:nvPr/>
          </p:nvSpPr>
          <p:spPr>
            <a:xfrm>
              <a:off x="1" y="543667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799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3" name="Freeform: Shape 62"/>
            <p:cNvSpPr/>
            <p:nvPr/>
          </p:nvSpPr>
          <p:spPr>
            <a:xfrm>
              <a:off x="108807" y="543663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4" name="Freeform: Shape 63"/>
            <p:cNvSpPr/>
            <p:nvPr/>
          </p:nvSpPr>
          <p:spPr>
            <a:xfrm>
              <a:off x="217438" y="543663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5" name="Freeform: Shape 64"/>
            <p:cNvSpPr/>
            <p:nvPr/>
          </p:nvSpPr>
          <p:spPr>
            <a:xfrm>
              <a:off x="326243" y="543663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6" name="Freeform: Shape 65"/>
            <p:cNvSpPr/>
            <p:nvPr/>
          </p:nvSpPr>
          <p:spPr>
            <a:xfrm>
              <a:off x="434874" y="543663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7" name="Freeform: Shape 66"/>
            <p:cNvSpPr/>
            <p:nvPr/>
          </p:nvSpPr>
          <p:spPr>
            <a:xfrm>
              <a:off x="543679" y="543667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8" name="Freeform: Shape 67"/>
            <p:cNvSpPr/>
            <p:nvPr/>
          </p:nvSpPr>
          <p:spPr>
            <a:xfrm>
              <a:off x="652312" y="543663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9" name="Freeform: Shape 68"/>
            <p:cNvSpPr/>
            <p:nvPr/>
          </p:nvSpPr>
          <p:spPr>
            <a:xfrm>
              <a:off x="1" y="652297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799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0" name="Freeform: Shape 69"/>
            <p:cNvSpPr/>
            <p:nvPr/>
          </p:nvSpPr>
          <p:spPr>
            <a:xfrm>
              <a:off x="108807" y="652297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1" name="Freeform: Shape 70"/>
            <p:cNvSpPr/>
            <p:nvPr/>
          </p:nvSpPr>
          <p:spPr>
            <a:xfrm>
              <a:off x="217438" y="652297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2" name="Freeform: Shape 71"/>
            <p:cNvSpPr/>
            <p:nvPr/>
          </p:nvSpPr>
          <p:spPr>
            <a:xfrm>
              <a:off x="326243" y="652297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3" name="Freeform: Shape 72"/>
            <p:cNvSpPr/>
            <p:nvPr/>
          </p:nvSpPr>
          <p:spPr>
            <a:xfrm>
              <a:off x="434874" y="652297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4" name="Freeform: Shape 73"/>
            <p:cNvSpPr/>
            <p:nvPr/>
          </p:nvSpPr>
          <p:spPr>
            <a:xfrm>
              <a:off x="543679" y="652297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5" name="Freeform: Shape 74"/>
            <p:cNvSpPr/>
            <p:nvPr/>
          </p:nvSpPr>
          <p:spPr>
            <a:xfrm>
              <a:off x="652312" y="652297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6" name="Freeform: Shape 75"/>
            <p:cNvSpPr/>
            <p:nvPr/>
          </p:nvSpPr>
          <p:spPr>
            <a:xfrm>
              <a:off x="761117" y="-1"/>
              <a:ext cx="25891" cy="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670" y="0"/>
                    <a:pt x="10654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7" name="Freeform: Shape 76"/>
            <p:cNvSpPr/>
            <p:nvPr/>
          </p:nvSpPr>
          <p:spPr>
            <a:xfrm>
              <a:off x="869750" y="-1"/>
              <a:ext cx="25890" cy="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8" name="Freeform: Shape 77"/>
            <p:cNvSpPr/>
            <p:nvPr/>
          </p:nvSpPr>
          <p:spPr>
            <a:xfrm>
              <a:off x="978555" y="-1"/>
              <a:ext cx="25891" cy="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670" y="0"/>
                    <a:pt x="10654" y="0"/>
                  </a:cubicBezTo>
                  <a:cubicBezTo>
                    <a:pt x="16639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9" name="Freeform: Shape 78"/>
            <p:cNvSpPr/>
            <p:nvPr/>
          </p:nvSpPr>
          <p:spPr>
            <a:xfrm>
              <a:off x="1087184" y="-1"/>
              <a:ext cx="25891" cy="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0" name="Freeform: Shape 79"/>
            <p:cNvSpPr/>
            <p:nvPr/>
          </p:nvSpPr>
          <p:spPr>
            <a:xfrm>
              <a:off x="1195991" y="-1"/>
              <a:ext cx="25891" cy="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670" y="0"/>
                    <a:pt x="10654" y="0"/>
                  </a:cubicBezTo>
                  <a:cubicBezTo>
                    <a:pt x="16637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1" name="Freeform: Shape 80"/>
            <p:cNvSpPr/>
            <p:nvPr/>
          </p:nvSpPr>
          <p:spPr>
            <a:xfrm>
              <a:off x="1304622" y="-1"/>
              <a:ext cx="25891" cy="2589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2" name="Freeform: Shape 81"/>
            <p:cNvSpPr/>
            <p:nvPr/>
          </p:nvSpPr>
          <p:spPr>
            <a:xfrm>
              <a:off x="761117" y="108797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3" name="Freeform: Shape 82"/>
            <p:cNvSpPr/>
            <p:nvPr/>
          </p:nvSpPr>
          <p:spPr>
            <a:xfrm>
              <a:off x="869750" y="108797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" name="Freeform: Shape 83"/>
            <p:cNvSpPr/>
            <p:nvPr/>
          </p:nvSpPr>
          <p:spPr>
            <a:xfrm>
              <a:off x="978555" y="108797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639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" name="Freeform: Shape 84"/>
            <p:cNvSpPr/>
            <p:nvPr/>
          </p:nvSpPr>
          <p:spPr>
            <a:xfrm>
              <a:off x="1087184" y="108797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" name="Freeform: Shape 85"/>
            <p:cNvSpPr/>
            <p:nvPr/>
          </p:nvSpPr>
          <p:spPr>
            <a:xfrm>
              <a:off x="1195991" y="108797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637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7" name="Freeform: Shape 86"/>
            <p:cNvSpPr/>
            <p:nvPr/>
          </p:nvSpPr>
          <p:spPr>
            <a:xfrm>
              <a:off x="1304622" y="108801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8" name="Freeform: Shape 87"/>
            <p:cNvSpPr/>
            <p:nvPr/>
          </p:nvSpPr>
          <p:spPr>
            <a:xfrm>
              <a:off x="761117" y="217430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9" name="Freeform: Shape 88"/>
            <p:cNvSpPr/>
            <p:nvPr/>
          </p:nvSpPr>
          <p:spPr>
            <a:xfrm>
              <a:off x="869750" y="217430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0" name="Freeform: Shape 89"/>
            <p:cNvSpPr/>
            <p:nvPr/>
          </p:nvSpPr>
          <p:spPr>
            <a:xfrm>
              <a:off x="978555" y="217430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639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1" name="Freeform: Shape 90"/>
            <p:cNvSpPr/>
            <p:nvPr/>
          </p:nvSpPr>
          <p:spPr>
            <a:xfrm>
              <a:off x="1087184" y="217430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2" name="Freeform: Shape 91"/>
            <p:cNvSpPr/>
            <p:nvPr/>
          </p:nvSpPr>
          <p:spPr>
            <a:xfrm>
              <a:off x="1195991" y="217430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637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3" name="Freeform: Shape 92"/>
            <p:cNvSpPr/>
            <p:nvPr/>
          </p:nvSpPr>
          <p:spPr>
            <a:xfrm>
              <a:off x="1304622" y="217428"/>
              <a:ext cx="25891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4" name="Freeform: Shape 93"/>
            <p:cNvSpPr/>
            <p:nvPr/>
          </p:nvSpPr>
          <p:spPr>
            <a:xfrm>
              <a:off x="761117" y="326229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5" name="Freeform: Shape 94"/>
            <p:cNvSpPr/>
            <p:nvPr/>
          </p:nvSpPr>
          <p:spPr>
            <a:xfrm>
              <a:off x="869750" y="326229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6" name="Freeform: Shape 95"/>
            <p:cNvSpPr/>
            <p:nvPr/>
          </p:nvSpPr>
          <p:spPr>
            <a:xfrm>
              <a:off x="978555" y="326229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639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7" name="Freeform: Shape 96"/>
            <p:cNvSpPr/>
            <p:nvPr/>
          </p:nvSpPr>
          <p:spPr>
            <a:xfrm>
              <a:off x="1087184" y="326229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8" name="Freeform: Shape 97"/>
            <p:cNvSpPr/>
            <p:nvPr/>
          </p:nvSpPr>
          <p:spPr>
            <a:xfrm>
              <a:off x="1195991" y="326229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637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9" name="Freeform: Shape 98"/>
            <p:cNvSpPr/>
            <p:nvPr/>
          </p:nvSpPr>
          <p:spPr>
            <a:xfrm>
              <a:off x="1304622" y="326235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0" name="Freeform: Shape 99"/>
            <p:cNvSpPr/>
            <p:nvPr/>
          </p:nvSpPr>
          <p:spPr>
            <a:xfrm>
              <a:off x="761117" y="434863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1" name="Freeform: Shape 100"/>
            <p:cNvSpPr/>
            <p:nvPr/>
          </p:nvSpPr>
          <p:spPr>
            <a:xfrm>
              <a:off x="869750" y="434863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2" name="Freeform: Shape 101"/>
            <p:cNvSpPr/>
            <p:nvPr/>
          </p:nvSpPr>
          <p:spPr>
            <a:xfrm>
              <a:off x="978555" y="434863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639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3" name="Freeform: Shape 102"/>
            <p:cNvSpPr/>
            <p:nvPr/>
          </p:nvSpPr>
          <p:spPr>
            <a:xfrm>
              <a:off x="1087184" y="434863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4" name="Freeform: Shape 103"/>
            <p:cNvSpPr/>
            <p:nvPr/>
          </p:nvSpPr>
          <p:spPr>
            <a:xfrm>
              <a:off x="1195991" y="434863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637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5" name="Freeform: Shape 104"/>
            <p:cNvSpPr/>
            <p:nvPr/>
          </p:nvSpPr>
          <p:spPr>
            <a:xfrm>
              <a:off x="1304622" y="434863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6" name="Freeform: Shape 105"/>
            <p:cNvSpPr/>
            <p:nvPr/>
          </p:nvSpPr>
          <p:spPr>
            <a:xfrm>
              <a:off x="761117" y="543663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7" name="Freeform: Shape 106"/>
            <p:cNvSpPr/>
            <p:nvPr/>
          </p:nvSpPr>
          <p:spPr>
            <a:xfrm>
              <a:off x="869750" y="543663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8" name="Freeform: Shape 107"/>
            <p:cNvSpPr/>
            <p:nvPr/>
          </p:nvSpPr>
          <p:spPr>
            <a:xfrm>
              <a:off x="978555" y="543663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639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9" name="Freeform: Shape 108"/>
            <p:cNvSpPr/>
            <p:nvPr/>
          </p:nvSpPr>
          <p:spPr>
            <a:xfrm>
              <a:off x="1087184" y="543663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Freeform: Shape 109"/>
            <p:cNvSpPr/>
            <p:nvPr/>
          </p:nvSpPr>
          <p:spPr>
            <a:xfrm>
              <a:off x="1195991" y="543663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637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1" name="Freeform: Shape 110"/>
            <p:cNvSpPr/>
            <p:nvPr/>
          </p:nvSpPr>
          <p:spPr>
            <a:xfrm>
              <a:off x="1304622" y="543667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2" name="Freeform: Shape 111"/>
            <p:cNvSpPr/>
            <p:nvPr/>
          </p:nvSpPr>
          <p:spPr>
            <a:xfrm>
              <a:off x="761117" y="652297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Freeform: Shape 112"/>
            <p:cNvSpPr/>
            <p:nvPr/>
          </p:nvSpPr>
          <p:spPr>
            <a:xfrm>
              <a:off x="869750" y="652297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Freeform: Shape 113"/>
            <p:cNvSpPr/>
            <p:nvPr/>
          </p:nvSpPr>
          <p:spPr>
            <a:xfrm>
              <a:off x="978555" y="652297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639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5" name="Freeform: Shape 114"/>
            <p:cNvSpPr/>
            <p:nvPr/>
          </p:nvSpPr>
          <p:spPr>
            <a:xfrm>
              <a:off x="1087184" y="652297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6" name="Freeform: Shape 115"/>
            <p:cNvSpPr/>
            <p:nvPr/>
          </p:nvSpPr>
          <p:spPr>
            <a:xfrm>
              <a:off x="1195991" y="652297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637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7" name="Freeform: Shape 116"/>
            <p:cNvSpPr/>
            <p:nvPr/>
          </p:nvSpPr>
          <p:spPr>
            <a:xfrm>
              <a:off x="1304622" y="652295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8" name="Freeform: Shape 117"/>
            <p:cNvSpPr/>
            <p:nvPr/>
          </p:nvSpPr>
          <p:spPr>
            <a:xfrm>
              <a:off x="1" y="760924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930"/>
                    <a:pt x="0" y="10801"/>
                  </a:cubicBezTo>
                  <a:cubicBezTo>
                    <a:pt x="0" y="4670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9" name="Freeform: Shape 118"/>
            <p:cNvSpPr/>
            <p:nvPr/>
          </p:nvSpPr>
          <p:spPr>
            <a:xfrm>
              <a:off x="108807" y="760924"/>
              <a:ext cx="25890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0" name="Freeform: Shape 119"/>
            <p:cNvSpPr/>
            <p:nvPr/>
          </p:nvSpPr>
          <p:spPr>
            <a:xfrm>
              <a:off x="217438" y="760924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1" name="Freeform: Shape 120"/>
            <p:cNvSpPr/>
            <p:nvPr/>
          </p:nvSpPr>
          <p:spPr>
            <a:xfrm>
              <a:off x="326243" y="760924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2" name="Freeform: Shape 121"/>
            <p:cNvSpPr/>
            <p:nvPr/>
          </p:nvSpPr>
          <p:spPr>
            <a:xfrm>
              <a:off x="434874" y="760924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3" name="Freeform: Shape 122"/>
            <p:cNvSpPr/>
            <p:nvPr/>
          </p:nvSpPr>
          <p:spPr>
            <a:xfrm>
              <a:off x="543681" y="760924"/>
              <a:ext cx="25890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4" name="Freeform: Shape 123"/>
            <p:cNvSpPr/>
            <p:nvPr/>
          </p:nvSpPr>
          <p:spPr>
            <a:xfrm>
              <a:off x="652312" y="760924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5" name="Freeform: Shape 124"/>
            <p:cNvSpPr/>
            <p:nvPr/>
          </p:nvSpPr>
          <p:spPr>
            <a:xfrm>
              <a:off x="1" y="869729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799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6" name="Freeform: Shape 125"/>
            <p:cNvSpPr/>
            <p:nvPr/>
          </p:nvSpPr>
          <p:spPr>
            <a:xfrm>
              <a:off x="108807" y="869729"/>
              <a:ext cx="25890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7" name="Freeform: Shape 126"/>
            <p:cNvSpPr/>
            <p:nvPr/>
          </p:nvSpPr>
          <p:spPr>
            <a:xfrm>
              <a:off x="217438" y="869729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8" name="Freeform: Shape 127"/>
            <p:cNvSpPr/>
            <p:nvPr/>
          </p:nvSpPr>
          <p:spPr>
            <a:xfrm>
              <a:off x="326243" y="869729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9" name="Freeform: Shape 128"/>
            <p:cNvSpPr/>
            <p:nvPr/>
          </p:nvSpPr>
          <p:spPr>
            <a:xfrm>
              <a:off x="434874" y="869729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0" name="Freeform: Shape 129"/>
            <p:cNvSpPr/>
            <p:nvPr/>
          </p:nvSpPr>
          <p:spPr>
            <a:xfrm>
              <a:off x="543681" y="869729"/>
              <a:ext cx="25890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1" name="Freeform: Shape 130"/>
            <p:cNvSpPr/>
            <p:nvPr/>
          </p:nvSpPr>
          <p:spPr>
            <a:xfrm>
              <a:off x="652312" y="869729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2" name="Freeform: Shape 131"/>
            <p:cNvSpPr/>
            <p:nvPr/>
          </p:nvSpPr>
          <p:spPr>
            <a:xfrm>
              <a:off x="1" y="978358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799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3" name="Freeform: Shape 132"/>
            <p:cNvSpPr/>
            <p:nvPr/>
          </p:nvSpPr>
          <p:spPr>
            <a:xfrm>
              <a:off x="108807" y="978358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4" name="Freeform: Shape 133"/>
            <p:cNvSpPr/>
            <p:nvPr/>
          </p:nvSpPr>
          <p:spPr>
            <a:xfrm>
              <a:off x="217438" y="978358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Freeform: Shape 134"/>
            <p:cNvSpPr/>
            <p:nvPr/>
          </p:nvSpPr>
          <p:spPr>
            <a:xfrm>
              <a:off x="326243" y="978358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6" name="Freeform: Shape 135"/>
            <p:cNvSpPr/>
            <p:nvPr/>
          </p:nvSpPr>
          <p:spPr>
            <a:xfrm>
              <a:off x="434874" y="978358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7" name="Freeform: Shape 136"/>
            <p:cNvSpPr/>
            <p:nvPr/>
          </p:nvSpPr>
          <p:spPr>
            <a:xfrm>
              <a:off x="543679" y="978358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8" name="Freeform: Shape 137"/>
            <p:cNvSpPr/>
            <p:nvPr/>
          </p:nvSpPr>
          <p:spPr>
            <a:xfrm>
              <a:off x="652312" y="978358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9" name="Freeform: Shape 138"/>
            <p:cNvSpPr/>
            <p:nvPr/>
          </p:nvSpPr>
          <p:spPr>
            <a:xfrm>
              <a:off x="0" y="1087159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799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0" name="Freeform: Shape 139"/>
            <p:cNvSpPr/>
            <p:nvPr/>
          </p:nvSpPr>
          <p:spPr>
            <a:xfrm>
              <a:off x="108805" y="1087159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1" name="Freeform: Shape 140"/>
            <p:cNvSpPr/>
            <p:nvPr/>
          </p:nvSpPr>
          <p:spPr>
            <a:xfrm>
              <a:off x="217436" y="1087159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2" name="Freeform: Shape 141"/>
            <p:cNvSpPr/>
            <p:nvPr/>
          </p:nvSpPr>
          <p:spPr>
            <a:xfrm>
              <a:off x="326243" y="1087159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3" name="Freeform: Shape 142"/>
            <p:cNvSpPr/>
            <p:nvPr/>
          </p:nvSpPr>
          <p:spPr>
            <a:xfrm>
              <a:off x="434874" y="1087159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4" name="Freeform: Shape 143"/>
            <p:cNvSpPr/>
            <p:nvPr/>
          </p:nvSpPr>
          <p:spPr>
            <a:xfrm>
              <a:off x="543679" y="1087159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5" name="Freeform: Shape 144"/>
            <p:cNvSpPr/>
            <p:nvPr/>
          </p:nvSpPr>
          <p:spPr>
            <a:xfrm>
              <a:off x="652312" y="1087159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6" name="Freeform: Shape 145"/>
            <p:cNvSpPr/>
            <p:nvPr/>
          </p:nvSpPr>
          <p:spPr>
            <a:xfrm>
              <a:off x="3" y="1195790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799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7" name="Freeform: Shape 146"/>
            <p:cNvSpPr/>
            <p:nvPr/>
          </p:nvSpPr>
          <p:spPr>
            <a:xfrm>
              <a:off x="108808" y="1195790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8" name="Freeform: Shape 147"/>
            <p:cNvSpPr/>
            <p:nvPr/>
          </p:nvSpPr>
          <p:spPr>
            <a:xfrm>
              <a:off x="217439" y="1195790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9" name="Freeform: Shape 148"/>
            <p:cNvSpPr/>
            <p:nvPr/>
          </p:nvSpPr>
          <p:spPr>
            <a:xfrm>
              <a:off x="326245" y="1195790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0" name="Freeform: Shape 149"/>
            <p:cNvSpPr/>
            <p:nvPr/>
          </p:nvSpPr>
          <p:spPr>
            <a:xfrm>
              <a:off x="434876" y="1195790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1" name="Freeform: Shape 150"/>
            <p:cNvSpPr/>
            <p:nvPr/>
          </p:nvSpPr>
          <p:spPr>
            <a:xfrm>
              <a:off x="543681" y="1195790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2" name="Freeform: Shape 151"/>
            <p:cNvSpPr/>
            <p:nvPr/>
          </p:nvSpPr>
          <p:spPr>
            <a:xfrm>
              <a:off x="652314" y="1195790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3" name="Freeform: Shape 152"/>
            <p:cNvSpPr/>
            <p:nvPr/>
          </p:nvSpPr>
          <p:spPr>
            <a:xfrm>
              <a:off x="5" y="1304593"/>
              <a:ext cx="26065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816" y="21600"/>
                    <a:pt x="10873" y="21600"/>
                  </a:cubicBezTo>
                  <a:cubicBezTo>
                    <a:pt x="4930" y="21600"/>
                    <a:pt x="0" y="16784"/>
                    <a:pt x="0" y="10799"/>
                  </a:cubicBezTo>
                  <a:cubicBezTo>
                    <a:pt x="0" y="4816"/>
                    <a:pt x="4784" y="0"/>
                    <a:pt x="10728" y="0"/>
                  </a:cubicBezTo>
                  <a:cubicBezTo>
                    <a:pt x="16672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4" name="Freeform: Shape 153"/>
            <p:cNvSpPr/>
            <p:nvPr/>
          </p:nvSpPr>
          <p:spPr>
            <a:xfrm>
              <a:off x="108810" y="1304593"/>
              <a:ext cx="25891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5" name="Freeform: Shape 154"/>
            <p:cNvSpPr/>
            <p:nvPr/>
          </p:nvSpPr>
          <p:spPr>
            <a:xfrm>
              <a:off x="217443" y="1304589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6" name="Freeform: Shape 155"/>
            <p:cNvSpPr/>
            <p:nvPr/>
          </p:nvSpPr>
          <p:spPr>
            <a:xfrm>
              <a:off x="326252" y="1304589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7" name="Freeform: Shape 156"/>
            <p:cNvSpPr/>
            <p:nvPr/>
          </p:nvSpPr>
          <p:spPr>
            <a:xfrm>
              <a:off x="434887" y="1304589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8" name="Freeform: Shape 157"/>
            <p:cNvSpPr/>
            <p:nvPr/>
          </p:nvSpPr>
          <p:spPr>
            <a:xfrm>
              <a:off x="543696" y="1304593"/>
              <a:ext cx="25890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9" name="Freeform: Shape 158"/>
            <p:cNvSpPr/>
            <p:nvPr/>
          </p:nvSpPr>
          <p:spPr>
            <a:xfrm>
              <a:off x="652325" y="1304589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0" name="Freeform: Shape 159"/>
            <p:cNvSpPr/>
            <p:nvPr/>
          </p:nvSpPr>
          <p:spPr>
            <a:xfrm>
              <a:off x="761130" y="760924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1" name="Freeform: Shape 160"/>
            <p:cNvSpPr/>
            <p:nvPr/>
          </p:nvSpPr>
          <p:spPr>
            <a:xfrm>
              <a:off x="869763" y="760924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2" name="Freeform: Shape 161"/>
            <p:cNvSpPr/>
            <p:nvPr/>
          </p:nvSpPr>
          <p:spPr>
            <a:xfrm>
              <a:off x="978568" y="760924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639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3" name="Freeform: Shape 162"/>
            <p:cNvSpPr/>
            <p:nvPr/>
          </p:nvSpPr>
          <p:spPr>
            <a:xfrm>
              <a:off x="1087199" y="760924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4" name="Freeform: Shape 163"/>
            <p:cNvSpPr/>
            <p:nvPr/>
          </p:nvSpPr>
          <p:spPr>
            <a:xfrm>
              <a:off x="1196006" y="760924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801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637" y="0"/>
                    <a:pt x="21600" y="4816"/>
                    <a:pt x="21600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5" name="Freeform: Shape 164"/>
            <p:cNvSpPr/>
            <p:nvPr/>
          </p:nvSpPr>
          <p:spPr>
            <a:xfrm>
              <a:off x="1304635" y="760922"/>
              <a:ext cx="25891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6" name="Freeform: Shape 165"/>
            <p:cNvSpPr/>
            <p:nvPr/>
          </p:nvSpPr>
          <p:spPr>
            <a:xfrm>
              <a:off x="761130" y="869733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7" name="Freeform: Shape 166"/>
            <p:cNvSpPr/>
            <p:nvPr/>
          </p:nvSpPr>
          <p:spPr>
            <a:xfrm>
              <a:off x="869763" y="869735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8" name="Freeform: Shape 167"/>
            <p:cNvSpPr/>
            <p:nvPr/>
          </p:nvSpPr>
          <p:spPr>
            <a:xfrm>
              <a:off x="978568" y="869740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639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9" name="Freeform: Shape 168"/>
            <p:cNvSpPr/>
            <p:nvPr/>
          </p:nvSpPr>
          <p:spPr>
            <a:xfrm>
              <a:off x="1087199" y="869742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0" name="Freeform: Shape 169"/>
            <p:cNvSpPr/>
            <p:nvPr/>
          </p:nvSpPr>
          <p:spPr>
            <a:xfrm>
              <a:off x="1196006" y="869747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637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1" name="Freeform: Shape 170"/>
            <p:cNvSpPr/>
            <p:nvPr/>
          </p:nvSpPr>
          <p:spPr>
            <a:xfrm>
              <a:off x="1304635" y="869749"/>
              <a:ext cx="25891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2" name="Freeform: Shape 171"/>
            <p:cNvSpPr/>
            <p:nvPr/>
          </p:nvSpPr>
          <p:spPr>
            <a:xfrm>
              <a:off x="761130" y="978378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3" name="Freeform: Shape 172"/>
            <p:cNvSpPr/>
            <p:nvPr/>
          </p:nvSpPr>
          <p:spPr>
            <a:xfrm>
              <a:off x="869763" y="978378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4" name="Freeform: Shape 173"/>
            <p:cNvSpPr/>
            <p:nvPr/>
          </p:nvSpPr>
          <p:spPr>
            <a:xfrm>
              <a:off x="978568" y="978378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639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5" name="Freeform: Shape 174"/>
            <p:cNvSpPr/>
            <p:nvPr/>
          </p:nvSpPr>
          <p:spPr>
            <a:xfrm>
              <a:off x="1087199" y="978378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6" name="Freeform: Shape 175"/>
            <p:cNvSpPr/>
            <p:nvPr/>
          </p:nvSpPr>
          <p:spPr>
            <a:xfrm>
              <a:off x="1196006" y="978376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637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7" name="Freeform: Shape 176"/>
            <p:cNvSpPr/>
            <p:nvPr/>
          </p:nvSpPr>
          <p:spPr>
            <a:xfrm>
              <a:off x="1304635" y="978380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8" name="Freeform: Shape 177"/>
            <p:cNvSpPr/>
            <p:nvPr/>
          </p:nvSpPr>
          <p:spPr>
            <a:xfrm>
              <a:off x="761130" y="1087181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9" name="Freeform: Shape 178"/>
            <p:cNvSpPr/>
            <p:nvPr/>
          </p:nvSpPr>
          <p:spPr>
            <a:xfrm>
              <a:off x="869763" y="1087181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0" name="Freeform: Shape 179"/>
            <p:cNvSpPr/>
            <p:nvPr/>
          </p:nvSpPr>
          <p:spPr>
            <a:xfrm>
              <a:off x="978568" y="1087181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639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1" name="Freeform: Shape 180"/>
            <p:cNvSpPr/>
            <p:nvPr/>
          </p:nvSpPr>
          <p:spPr>
            <a:xfrm>
              <a:off x="1087199" y="1087181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2" name="Freeform: Shape 181"/>
            <p:cNvSpPr/>
            <p:nvPr/>
          </p:nvSpPr>
          <p:spPr>
            <a:xfrm>
              <a:off x="1196006" y="1087181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637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3" name="Freeform: Shape 182"/>
            <p:cNvSpPr/>
            <p:nvPr/>
          </p:nvSpPr>
          <p:spPr>
            <a:xfrm>
              <a:off x="1304635" y="1087181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4" name="Freeform: Shape 183"/>
            <p:cNvSpPr/>
            <p:nvPr/>
          </p:nvSpPr>
          <p:spPr>
            <a:xfrm>
              <a:off x="761130" y="1195812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5" name="Freeform: Shape 184"/>
            <p:cNvSpPr/>
            <p:nvPr/>
          </p:nvSpPr>
          <p:spPr>
            <a:xfrm>
              <a:off x="869763" y="1195812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6" name="Freeform: Shape 185"/>
            <p:cNvSpPr/>
            <p:nvPr/>
          </p:nvSpPr>
          <p:spPr>
            <a:xfrm>
              <a:off x="978568" y="1195812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801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801" y="0"/>
                  </a:cubicBezTo>
                  <a:cubicBezTo>
                    <a:pt x="16639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7" name="Freeform: Shape 186"/>
            <p:cNvSpPr/>
            <p:nvPr/>
          </p:nvSpPr>
          <p:spPr>
            <a:xfrm>
              <a:off x="1087199" y="1195812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8" name="Freeform: Shape 187"/>
            <p:cNvSpPr/>
            <p:nvPr/>
          </p:nvSpPr>
          <p:spPr>
            <a:xfrm>
              <a:off x="1196006" y="1195803"/>
              <a:ext cx="25890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637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9" name="Freeform: Shape 188"/>
            <p:cNvSpPr/>
            <p:nvPr/>
          </p:nvSpPr>
          <p:spPr>
            <a:xfrm>
              <a:off x="1304635" y="1195810"/>
              <a:ext cx="25891" cy="2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84"/>
                    <a:pt x="16784" y="21600"/>
                    <a:pt x="10799" y="21600"/>
                  </a:cubicBezTo>
                  <a:cubicBezTo>
                    <a:pt x="4816" y="21600"/>
                    <a:pt x="0" y="16784"/>
                    <a:pt x="0" y="10799"/>
                  </a:cubicBezTo>
                  <a:cubicBezTo>
                    <a:pt x="0" y="4816"/>
                    <a:pt x="4816" y="0"/>
                    <a:pt x="10799" y="0"/>
                  </a:cubicBezTo>
                  <a:cubicBezTo>
                    <a:pt x="16784" y="0"/>
                    <a:pt x="21600" y="4816"/>
                    <a:pt x="21600" y="10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0" name="Freeform: Shape 189"/>
            <p:cNvSpPr/>
            <p:nvPr/>
          </p:nvSpPr>
          <p:spPr>
            <a:xfrm>
              <a:off x="761123" y="1304609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1" name="Freeform: Shape 190"/>
            <p:cNvSpPr/>
            <p:nvPr/>
          </p:nvSpPr>
          <p:spPr>
            <a:xfrm>
              <a:off x="869753" y="1304609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2" name="Freeform: Shape 191"/>
            <p:cNvSpPr/>
            <p:nvPr/>
          </p:nvSpPr>
          <p:spPr>
            <a:xfrm>
              <a:off x="978561" y="1304609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801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801" y="4"/>
                  </a:cubicBezTo>
                  <a:cubicBezTo>
                    <a:pt x="16639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3" name="Freeform: Shape 192"/>
            <p:cNvSpPr/>
            <p:nvPr/>
          </p:nvSpPr>
          <p:spPr>
            <a:xfrm>
              <a:off x="1087202" y="1304543"/>
              <a:ext cx="25891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784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4" name="Freeform: Shape 193"/>
            <p:cNvSpPr/>
            <p:nvPr/>
          </p:nvSpPr>
          <p:spPr>
            <a:xfrm>
              <a:off x="1196041" y="1304628"/>
              <a:ext cx="25890" cy="2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21600" y="10732"/>
                  </a:moveTo>
                  <a:cubicBezTo>
                    <a:pt x="21600" y="16675"/>
                    <a:pt x="16784" y="21459"/>
                    <a:pt x="10799" y="21459"/>
                  </a:cubicBezTo>
                  <a:cubicBezTo>
                    <a:pt x="4816" y="21459"/>
                    <a:pt x="0" y="16675"/>
                    <a:pt x="0" y="10732"/>
                  </a:cubicBezTo>
                  <a:cubicBezTo>
                    <a:pt x="0" y="4787"/>
                    <a:pt x="4816" y="4"/>
                    <a:pt x="10799" y="4"/>
                  </a:cubicBezTo>
                  <a:cubicBezTo>
                    <a:pt x="16637" y="-141"/>
                    <a:pt x="21600" y="4787"/>
                    <a:pt x="2160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5" name="Freeform: Shape 194"/>
            <p:cNvSpPr/>
            <p:nvPr/>
          </p:nvSpPr>
          <p:spPr>
            <a:xfrm>
              <a:off x="1304648" y="1304619"/>
              <a:ext cx="25890" cy="2589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7" name="Zástupný obsah 2"/>
          <p:cNvSpPr txBox="1">
            <a:spLocks noGrp="1"/>
          </p:cNvSpPr>
          <p:nvPr>
            <p:ph type="body" sz="half" idx="1"/>
          </p:nvPr>
        </p:nvSpPr>
        <p:spPr>
          <a:xfrm>
            <a:off x="6477270" y="1130846"/>
            <a:ext cx="4974772" cy="4351338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900"/>
              </a:spcBef>
              <a:defRPr sz="2328">
                <a:solidFill>
                  <a:srgbClr val="FFFFFF"/>
                </a:solidFill>
              </a:defRPr>
            </a:pPr>
            <a:r>
              <a:t>Duševním zdravím a politikou v oblasti duševního zdraví</a:t>
            </a:r>
          </a:p>
          <a:p>
            <a:pPr marL="221742" indent="-221742" defTabSz="886968">
              <a:spcBef>
                <a:spcPts val="900"/>
              </a:spcBef>
              <a:defRPr sz="2328">
                <a:solidFill>
                  <a:srgbClr val="FFFFFF"/>
                </a:solidFill>
              </a:defRPr>
            </a:pPr>
            <a:r>
              <a:t>Reformou psychiatrické péče </a:t>
            </a:r>
          </a:p>
          <a:p>
            <a:pPr marL="221742" indent="-221742" defTabSz="886968">
              <a:spcBef>
                <a:spcPts val="900"/>
              </a:spcBef>
              <a:defRPr sz="2328">
                <a:solidFill>
                  <a:srgbClr val="FFFFFF"/>
                </a:solidFill>
              </a:defRPr>
            </a:pPr>
            <a:r>
              <a:t>Čtením a připomínkováním dokumentů</a:t>
            </a:r>
          </a:p>
          <a:p>
            <a:pPr marL="221742" indent="-221742" defTabSz="886968">
              <a:spcBef>
                <a:spcPts val="900"/>
              </a:spcBef>
              <a:defRPr sz="2328">
                <a:solidFill>
                  <a:srgbClr val="FFFFFF"/>
                </a:solidFill>
              </a:defRPr>
            </a:pPr>
            <a:r>
              <a:t>Setkáváním s lobbisty (ČAP, UPA,…)</a:t>
            </a:r>
          </a:p>
          <a:p>
            <a:pPr marL="221742" indent="-221742" defTabSz="886968">
              <a:spcBef>
                <a:spcPts val="900"/>
              </a:spcBef>
              <a:defRPr sz="2328">
                <a:solidFill>
                  <a:srgbClr val="FFFFFF"/>
                </a:solidFill>
              </a:defRPr>
            </a:pPr>
            <a:r>
              <a:t>Setkáváním s odborníky v dané oblasti (Laurenčíková,…)</a:t>
            </a:r>
          </a:p>
          <a:p>
            <a:pPr marL="221742" indent="-221742" defTabSz="886968">
              <a:spcBef>
                <a:spcPts val="900"/>
              </a:spcBef>
              <a:defRPr sz="2328">
                <a:solidFill>
                  <a:srgbClr val="FFFFFF"/>
                </a:solidFill>
              </a:defRPr>
            </a:pPr>
            <a:r>
              <a:t>Chodíme na odborné konference (Psychiatrická konference, AT konference,…)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0" name="Obrázek 4" descr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82" y="3104705"/>
            <a:ext cx="3217335" cy="32173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3" name="Group 11"/>
          <p:cNvGrpSpPr/>
          <p:nvPr/>
        </p:nvGrpSpPr>
        <p:grpSpPr>
          <a:xfrm>
            <a:off x="785511" y="805741"/>
            <a:ext cx="3647771" cy="3193213"/>
            <a:chOff x="0" y="0"/>
            <a:chExt cx="3647769" cy="3193211"/>
          </a:xfrm>
        </p:grpSpPr>
        <p:sp>
          <p:nvSpPr>
            <p:cNvPr id="301" name="Rectangle 12"/>
            <p:cNvSpPr/>
            <p:nvPr/>
          </p:nvSpPr>
          <p:spPr>
            <a:xfrm>
              <a:off x="0" y="-1"/>
              <a:ext cx="3647770" cy="3193213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" name="Rectangle 13"/>
            <p:cNvSpPr/>
            <p:nvPr/>
          </p:nvSpPr>
          <p:spPr>
            <a:xfrm>
              <a:off x="0" y="-1"/>
              <a:ext cx="3647770" cy="3193213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4" name="Rectangle 15"/>
          <p:cNvSpPr/>
          <p:nvPr/>
        </p:nvSpPr>
        <p:spPr>
          <a:xfrm>
            <a:off x="695315" y="685804"/>
            <a:ext cx="3624947" cy="3193213"/>
          </a:xfrm>
          <a:prstGeom prst="rect">
            <a:avLst/>
          </a:prstGeom>
          <a:solidFill>
            <a:srgbClr val="000000"/>
          </a:solidFill>
          <a:ln w="285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" name="Nadpis 1"/>
          <p:cNvSpPr txBox="1">
            <a:spLocks noGrp="1"/>
          </p:cNvSpPr>
          <p:nvPr>
            <p:ph type="title"/>
          </p:nvPr>
        </p:nvSpPr>
        <p:spPr>
          <a:xfrm>
            <a:off x="740584" y="859807"/>
            <a:ext cx="3543197" cy="28789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Čím se zabýváme</a:t>
            </a:r>
          </a:p>
        </p:txBody>
      </p:sp>
      <p:grpSp>
        <p:nvGrpSpPr>
          <p:cNvPr id="319" name="Graphic 4"/>
          <p:cNvGrpSpPr/>
          <p:nvPr/>
        </p:nvGrpSpPr>
        <p:grpSpPr>
          <a:xfrm>
            <a:off x="4689047" y="2335801"/>
            <a:ext cx="849366" cy="849367"/>
            <a:chOff x="0" y="0"/>
            <a:chExt cx="849365" cy="849366"/>
          </a:xfrm>
        </p:grpSpPr>
        <p:sp>
          <p:nvSpPr>
            <p:cNvPr id="306" name="Freeform: Shape 18"/>
            <p:cNvSpPr/>
            <p:nvPr/>
          </p:nvSpPr>
          <p:spPr>
            <a:xfrm>
              <a:off x="47726" y="47726"/>
              <a:ext cx="180272" cy="18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4848" y="12380"/>
                    <a:pt x="12380" y="484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7" name="Freeform: Shape 19"/>
            <p:cNvSpPr/>
            <p:nvPr/>
          </p:nvSpPr>
          <p:spPr>
            <a:xfrm>
              <a:off x="3039" y="3039"/>
              <a:ext cx="367533" cy="36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9" y="20948"/>
                    <a:pt x="196" y="20296"/>
                    <a:pt x="330" y="19653"/>
                  </a:cubicBezTo>
                  <a:lnTo>
                    <a:pt x="19653" y="330"/>
                  </a:lnTo>
                  <a:cubicBezTo>
                    <a:pt x="20296" y="196"/>
                    <a:pt x="20948" y="89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8" name="Freeform: Shape 20"/>
            <p:cNvSpPr/>
            <p:nvPr/>
          </p:nvSpPr>
          <p:spPr>
            <a:xfrm>
              <a:off x="-1" y="-1"/>
              <a:ext cx="469372" cy="4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1"/>
                  </a:moveTo>
                  <a:lnTo>
                    <a:pt x="91" y="21600"/>
                  </a:lnTo>
                  <a:cubicBezTo>
                    <a:pt x="49" y="21215"/>
                    <a:pt x="0" y="20824"/>
                    <a:pt x="0" y="20432"/>
                  </a:cubicBezTo>
                  <a:lnTo>
                    <a:pt x="20432" y="0"/>
                  </a:lnTo>
                  <a:cubicBezTo>
                    <a:pt x="20824" y="0"/>
                    <a:pt x="21215" y="49"/>
                    <a:pt x="21600" y="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9" name="Freeform: Shape 21"/>
            <p:cNvSpPr/>
            <p:nvPr/>
          </p:nvSpPr>
          <p:spPr>
            <a:xfrm>
              <a:off x="12614" y="12463"/>
              <a:ext cx="538075" cy="53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0"/>
                  </a:moveTo>
                  <a:lnTo>
                    <a:pt x="244" y="21600"/>
                  </a:lnTo>
                  <a:cubicBezTo>
                    <a:pt x="153" y="21319"/>
                    <a:pt x="73" y="21033"/>
                    <a:pt x="0" y="20740"/>
                  </a:cubicBezTo>
                  <a:lnTo>
                    <a:pt x="20746" y="0"/>
                  </a:lnTo>
                  <a:cubicBezTo>
                    <a:pt x="21033" y="110"/>
                    <a:pt x="21319" y="159"/>
                    <a:pt x="21600" y="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0" name="Freeform: Shape 22"/>
            <p:cNvSpPr/>
            <p:nvPr/>
          </p:nvSpPr>
          <p:spPr>
            <a:xfrm>
              <a:off x="38150" y="38150"/>
              <a:ext cx="581850" cy="58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33"/>
                  </a:moveTo>
                  <a:lnTo>
                    <a:pt x="333" y="21600"/>
                  </a:lnTo>
                  <a:cubicBezTo>
                    <a:pt x="214" y="21380"/>
                    <a:pt x="102" y="21154"/>
                    <a:pt x="0" y="20923"/>
                  </a:cubicBezTo>
                  <a:lnTo>
                    <a:pt x="20923" y="0"/>
                  </a:lnTo>
                  <a:cubicBezTo>
                    <a:pt x="21154" y="102"/>
                    <a:pt x="21380" y="220"/>
                    <a:pt x="21600" y="33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1" name="Freeform: Shape 23"/>
            <p:cNvSpPr/>
            <p:nvPr/>
          </p:nvSpPr>
          <p:spPr>
            <a:xfrm>
              <a:off x="73413" y="73413"/>
              <a:ext cx="606779" cy="60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"/>
                  </a:moveTo>
                  <a:lnTo>
                    <a:pt x="411" y="21600"/>
                  </a:lnTo>
                  <a:cubicBezTo>
                    <a:pt x="271" y="21416"/>
                    <a:pt x="135" y="21221"/>
                    <a:pt x="0" y="21059"/>
                  </a:cubicBezTo>
                  <a:lnTo>
                    <a:pt x="21032" y="0"/>
                  </a:lnTo>
                  <a:cubicBezTo>
                    <a:pt x="21221" y="135"/>
                    <a:pt x="21416" y="271"/>
                    <a:pt x="21600" y="41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2" name="Freeform: Shape 24"/>
            <p:cNvSpPr/>
            <p:nvPr/>
          </p:nvSpPr>
          <p:spPr>
            <a:xfrm>
              <a:off x="117341" y="117341"/>
              <a:ext cx="614682" cy="61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0" y="240"/>
                  </a:moveTo>
                  <a:lnTo>
                    <a:pt x="21600" y="481"/>
                  </a:lnTo>
                  <a:lnTo>
                    <a:pt x="481" y="21600"/>
                  </a:lnTo>
                  <a:lnTo>
                    <a:pt x="240" y="21360"/>
                  </a:lnTo>
                  <a:cubicBezTo>
                    <a:pt x="155" y="21280"/>
                    <a:pt x="75" y="21194"/>
                    <a:pt x="0" y="21114"/>
                  </a:cubicBezTo>
                  <a:lnTo>
                    <a:pt x="21114" y="0"/>
                  </a:lnTo>
                  <a:cubicBezTo>
                    <a:pt x="21194" y="75"/>
                    <a:pt x="21280" y="150"/>
                    <a:pt x="21360" y="24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3" name="Freeform: Shape 25"/>
            <p:cNvSpPr/>
            <p:nvPr/>
          </p:nvSpPr>
          <p:spPr>
            <a:xfrm>
              <a:off x="169933" y="169173"/>
              <a:ext cx="606019" cy="60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3" y="0"/>
                  </a:moveTo>
                  <a:cubicBezTo>
                    <a:pt x="21329" y="184"/>
                    <a:pt x="21465" y="373"/>
                    <a:pt x="21600" y="541"/>
                  </a:cubicBezTo>
                  <a:lnTo>
                    <a:pt x="542" y="21600"/>
                  </a:lnTo>
                  <a:cubicBezTo>
                    <a:pt x="347" y="21465"/>
                    <a:pt x="157" y="21329"/>
                    <a:pt x="0" y="211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4" name="Freeform: Shape 26"/>
            <p:cNvSpPr/>
            <p:nvPr/>
          </p:nvSpPr>
          <p:spPr>
            <a:xfrm>
              <a:off x="229060" y="229060"/>
              <a:ext cx="582155" cy="58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7" y="0"/>
                  </a:moveTo>
                  <a:cubicBezTo>
                    <a:pt x="21386" y="231"/>
                    <a:pt x="21493" y="457"/>
                    <a:pt x="21600" y="688"/>
                  </a:cubicBezTo>
                  <a:lnTo>
                    <a:pt x="688" y="21600"/>
                  </a:lnTo>
                  <a:cubicBezTo>
                    <a:pt x="457" y="21493"/>
                    <a:pt x="231" y="21386"/>
                    <a:pt x="0" y="212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5" name="Freeform: Shape 27"/>
            <p:cNvSpPr/>
            <p:nvPr/>
          </p:nvSpPr>
          <p:spPr>
            <a:xfrm>
              <a:off x="298523" y="298676"/>
              <a:ext cx="538226" cy="53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56" y="0"/>
                  </a:moveTo>
                  <a:cubicBezTo>
                    <a:pt x="21448" y="281"/>
                    <a:pt x="21527" y="567"/>
                    <a:pt x="21600" y="860"/>
                  </a:cubicBezTo>
                  <a:lnTo>
                    <a:pt x="860" y="21600"/>
                  </a:lnTo>
                  <a:cubicBezTo>
                    <a:pt x="567" y="21527"/>
                    <a:pt x="281" y="21448"/>
                    <a:pt x="0" y="213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6" name="Freeform: Shape 28"/>
            <p:cNvSpPr/>
            <p:nvPr/>
          </p:nvSpPr>
          <p:spPr>
            <a:xfrm>
              <a:off x="379842" y="379995"/>
              <a:ext cx="469524" cy="4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9" y="0"/>
                  </a:moveTo>
                  <a:cubicBezTo>
                    <a:pt x="21551" y="392"/>
                    <a:pt x="21579" y="783"/>
                    <a:pt x="21600" y="1168"/>
                  </a:cubicBezTo>
                  <a:lnTo>
                    <a:pt x="1168" y="21600"/>
                  </a:lnTo>
                  <a:cubicBezTo>
                    <a:pt x="783" y="21600"/>
                    <a:pt x="392" y="21551"/>
                    <a:pt x="0" y="2150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7" name="Freeform: Shape 29"/>
            <p:cNvSpPr/>
            <p:nvPr/>
          </p:nvSpPr>
          <p:spPr>
            <a:xfrm>
              <a:off x="478793" y="478793"/>
              <a:ext cx="367534" cy="36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20" y="652"/>
                    <a:pt x="21412" y="1286"/>
                    <a:pt x="21278" y="1930"/>
                  </a:cubicBezTo>
                  <a:lnTo>
                    <a:pt x="1938" y="21269"/>
                  </a:lnTo>
                  <a:cubicBezTo>
                    <a:pt x="1295" y="21412"/>
                    <a:pt x="652" y="2152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8" name="Freeform: Shape 30"/>
            <p:cNvSpPr/>
            <p:nvPr/>
          </p:nvSpPr>
          <p:spPr>
            <a:xfrm>
              <a:off x="621369" y="621368"/>
              <a:ext cx="180118" cy="18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767" y="9231"/>
                    <a:pt x="9231" y="16767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33" name="Graphic 4"/>
          <p:cNvGrpSpPr/>
          <p:nvPr/>
        </p:nvGrpSpPr>
        <p:grpSpPr>
          <a:xfrm>
            <a:off x="4689047" y="2335801"/>
            <a:ext cx="849366" cy="849367"/>
            <a:chOff x="0" y="0"/>
            <a:chExt cx="849365" cy="849366"/>
          </a:xfrm>
        </p:grpSpPr>
        <p:sp>
          <p:nvSpPr>
            <p:cNvPr id="320" name="Freeform: Shape 33"/>
            <p:cNvSpPr/>
            <p:nvPr/>
          </p:nvSpPr>
          <p:spPr>
            <a:xfrm>
              <a:off x="47726" y="47726"/>
              <a:ext cx="180272" cy="18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4848" y="12380"/>
                    <a:pt x="12380" y="484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1" name="Freeform: Shape 34"/>
            <p:cNvSpPr/>
            <p:nvPr/>
          </p:nvSpPr>
          <p:spPr>
            <a:xfrm>
              <a:off x="3039" y="3039"/>
              <a:ext cx="367533" cy="36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9" y="20948"/>
                    <a:pt x="196" y="20296"/>
                    <a:pt x="330" y="19653"/>
                  </a:cubicBezTo>
                  <a:lnTo>
                    <a:pt x="19653" y="330"/>
                  </a:lnTo>
                  <a:cubicBezTo>
                    <a:pt x="20296" y="196"/>
                    <a:pt x="20948" y="89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2" name="Freeform: Shape 35"/>
            <p:cNvSpPr/>
            <p:nvPr/>
          </p:nvSpPr>
          <p:spPr>
            <a:xfrm>
              <a:off x="-1" y="-1"/>
              <a:ext cx="469372" cy="4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1"/>
                  </a:moveTo>
                  <a:lnTo>
                    <a:pt x="91" y="21600"/>
                  </a:lnTo>
                  <a:cubicBezTo>
                    <a:pt x="49" y="21215"/>
                    <a:pt x="0" y="20824"/>
                    <a:pt x="0" y="20432"/>
                  </a:cubicBezTo>
                  <a:lnTo>
                    <a:pt x="20432" y="0"/>
                  </a:lnTo>
                  <a:cubicBezTo>
                    <a:pt x="20824" y="0"/>
                    <a:pt x="21215" y="49"/>
                    <a:pt x="21600" y="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3" name="Freeform: Shape 36"/>
            <p:cNvSpPr/>
            <p:nvPr/>
          </p:nvSpPr>
          <p:spPr>
            <a:xfrm>
              <a:off x="12614" y="12463"/>
              <a:ext cx="538075" cy="53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0"/>
                  </a:moveTo>
                  <a:lnTo>
                    <a:pt x="244" y="21600"/>
                  </a:lnTo>
                  <a:cubicBezTo>
                    <a:pt x="153" y="21319"/>
                    <a:pt x="73" y="21033"/>
                    <a:pt x="0" y="20740"/>
                  </a:cubicBezTo>
                  <a:lnTo>
                    <a:pt x="20746" y="0"/>
                  </a:lnTo>
                  <a:cubicBezTo>
                    <a:pt x="21033" y="110"/>
                    <a:pt x="21319" y="159"/>
                    <a:pt x="21600" y="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4" name="Freeform: Shape 37"/>
            <p:cNvSpPr/>
            <p:nvPr/>
          </p:nvSpPr>
          <p:spPr>
            <a:xfrm>
              <a:off x="38150" y="38150"/>
              <a:ext cx="581850" cy="58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33"/>
                  </a:moveTo>
                  <a:lnTo>
                    <a:pt x="333" y="21600"/>
                  </a:lnTo>
                  <a:cubicBezTo>
                    <a:pt x="214" y="21380"/>
                    <a:pt x="102" y="21154"/>
                    <a:pt x="0" y="20923"/>
                  </a:cubicBezTo>
                  <a:lnTo>
                    <a:pt x="20923" y="0"/>
                  </a:lnTo>
                  <a:cubicBezTo>
                    <a:pt x="21154" y="102"/>
                    <a:pt x="21380" y="220"/>
                    <a:pt x="21600" y="33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5" name="Freeform: Shape 38"/>
            <p:cNvSpPr/>
            <p:nvPr/>
          </p:nvSpPr>
          <p:spPr>
            <a:xfrm>
              <a:off x="73413" y="73413"/>
              <a:ext cx="606779" cy="60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"/>
                  </a:moveTo>
                  <a:lnTo>
                    <a:pt x="411" y="21600"/>
                  </a:lnTo>
                  <a:cubicBezTo>
                    <a:pt x="271" y="21416"/>
                    <a:pt x="135" y="21221"/>
                    <a:pt x="0" y="21059"/>
                  </a:cubicBezTo>
                  <a:lnTo>
                    <a:pt x="21032" y="0"/>
                  </a:lnTo>
                  <a:cubicBezTo>
                    <a:pt x="21221" y="135"/>
                    <a:pt x="21416" y="271"/>
                    <a:pt x="21600" y="41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6" name="Freeform: Shape 39"/>
            <p:cNvSpPr/>
            <p:nvPr/>
          </p:nvSpPr>
          <p:spPr>
            <a:xfrm>
              <a:off x="117341" y="117341"/>
              <a:ext cx="614682" cy="61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0" y="240"/>
                  </a:moveTo>
                  <a:lnTo>
                    <a:pt x="21600" y="481"/>
                  </a:lnTo>
                  <a:lnTo>
                    <a:pt x="481" y="21600"/>
                  </a:lnTo>
                  <a:lnTo>
                    <a:pt x="240" y="21360"/>
                  </a:lnTo>
                  <a:cubicBezTo>
                    <a:pt x="155" y="21280"/>
                    <a:pt x="75" y="21194"/>
                    <a:pt x="0" y="21114"/>
                  </a:cubicBezTo>
                  <a:lnTo>
                    <a:pt x="21114" y="0"/>
                  </a:lnTo>
                  <a:cubicBezTo>
                    <a:pt x="21194" y="75"/>
                    <a:pt x="21280" y="150"/>
                    <a:pt x="21360" y="24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7" name="Freeform: Shape 40"/>
            <p:cNvSpPr/>
            <p:nvPr/>
          </p:nvSpPr>
          <p:spPr>
            <a:xfrm>
              <a:off x="169933" y="169173"/>
              <a:ext cx="606019" cy="60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3" y="0"/>
                  </a:moveTo>
                  <a:cubicBezTo>
                    <a:pt x="21329" y="184"/>
                    <a:pt x="21465" y="373"/>
                    <a:pt x="21600" y="541"/>
                  </a:cubicBezTo>
                  <a:lnTo>
                    <a:pt x="542" y="21600"/>
                  </a:lnTo>
                  <a:cubicBezTo>
                    <a:pt x="347" y="21465"/>
                    <a:pt x="157" y="21329"/>
                    <a:pt x="0" y="211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8" name="Freeform: Shape 41"/>
            <p:cNvSpPr/>
            <p:nvPr/>
          </p:nvSpPr>
          <p:spPr>
            <a:xfrm>
              <a:off x="229060" y="229060"/>
              <a:ext cx="582155" cy="58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7" y="0"/>
                  </a:moveTo>
                  <a:cubicBezTo>
                    <a:pt x="21386" y="231"/>
                    <a:pt x="21493" y="457"/>
                    <a:pt x="21600" y="688"/>
                  </a:cubicBezTo>
                  <a:lnTo>
                    <a:pt x="688" y="21600"/>
                  </a:lnTo>
                  <a:cubicBezTo>
                    <a:pt x="457" y="21493"/>
                    <a:pt x="231" y="21386"/>
                    <a:pt x="0" y="212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9" name="Freeform: Shape 42"/>
            <p:cNvSpPr/>
            <p:nvPr/>
          </p:nvSpPr>
          <p:spPr>
            <a:xfrm>
              <a:off x="298523" y="298676"/>
              <a:ext cx="538226" cy="53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56" y="0"/>
                  </a:moveTo>
                  <a:cubicBezTo>
                    <a:pt x="21448" y="281"/>
                    <a:pt x="21527" y="567"/>
                    <a:pt x="21600" y="860"/>
                  </a:cubicBezTo>
                  <a:lnTo>
                    <a:pt x="860" y="21600"/>
                  </a:lnTo>
                  <a:cubicBezTo>
                    <a:pt x="567" y="21527"/>
                    <a:pt x="281" y="21448"/>
                    <a:pt x="0" y="213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0" name="Freeform: Shape 43"/>
            <p:cNvSpPr/>
            <p:nvPr/>
          </p:nvSpPr>
          <p:spPr>
            <a:xfrm>
              <a:off x="379842" y="379995"/>
              <a:ext cx="469524" cy="4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9" y="0"/>
                  </a:moveTo>
                  <a:cubicBezTo>
                    <a:pt x="21551" y="392"/>
                    <a:pt x="21579" y="783"/>
                    <a:pt x="21600" y="1168"/>
                  </a:cubicBezTo>
                  <a:lnTo>
                    <a:pt x="1168" y="21600"/>
                  </a:lnTo>
                  <a:cubicBezTo>
                    <a:pt x="783" y="21600"/>
                    <a:pt x="392" y="21551"/>
                    <a:pt x="0" y="2150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1" name="Freeform: Shape 44"/>
            <p:cNvSpPr/>
            <p:nvPr/>
          </p:nvSpPr>
          <p:spPr>
            <a:xfrm>
              <a:off x="478793" y="478793"/>
              <a:ext cx="367534" cy="36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20" y="652"/>
                    <a:pt x="21412" y="1286"/>
                    <a:pt x="21278" y="1930"/>
                  </a:cubicBezTo>
                  <a:lnTo>
                    <a:pt x="1938" y="21269"/>
                  </a:lnTo>
                  <a:cubicBezTo>
                    <a:pt x="1295" y="21412"/>
                    <a:pt x="652" y="2152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2" name="Freeform: Shape 45"/>
            <p:cNvSpPr/>
            <p:nvPr/>
          </p:nvSpPr>
          <p:spPr>
            <a:xfrm>
              <a:off x="621369" y="621368"/>
              <a:ext cx="180118" cy="18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767" y="9231"/>
                    <a:pt x="9231" y="16767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34" name="Zástupný obsah 2"/>
          <p:cNvSpPr txBox="1">
            <a:spLocks noGrp="1"/>
          </p:cNvSpPr>
          <p:nvPr>
            <p:ph type="body" sz="half" idx="1"/>
          </p:nvPr>
        </p:nvSpPr>
        <p:spPr>
          <a:xfrm>
            <a:off x="6477270" y="685804"/>
            <a:ext cx="4974772" cy="5534021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574">
                <a:solidFill>
                  <a:srgbClr val="FFFFFF"/>
                </a:solidFill>
              </a:defRPr>
            </a:pPr>
            <a:r>
              <a:rPr dirty="0" err="1"/>
              <a:t>Spolupodílíme</a:t>
            </a:r>
            <a:r>
              <a:rPr dirty="0"/>
              <a:t> se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tvorbě</a:t>
            </a:r>
            <a:r>
              <a:rPr dirty="0"/>
              <a:t> </a:t>
            </a:r>
            <a:r>
              <a:rPr dirty="0" err="1"/>
              <a:t>legislativy</a:t>
            </a:r>
            <a:endParaRPr dirty="0"/>
          </a:p>
          <a:p>
            <a:pPr marL="226313" indent="-226313" defTabSz="905255">
              <a:spcBef>
                <a:spcPts val="900"/>
              </a:spcBef>
              <a:defRPr sz="2574">
                <a:solidFill>
                  <a:srgbClr val="FFFFFF"/>
                </a:solidFill>
              </a:defRPr>
            </a:pPr>
            <a:r>
              <a:rPr dirty="0" err="1"/>
              <a:t>Podporujeme</a:t>
            </a:r>
            <a:r>
              <a:rPr dirty="0"/>
              <a:t> </a:t>
            </a:r>
            <a:r>
              <a:rPr dirty="0" err="1"/>
              <a:t>reformu</a:t>
            </a:r>
            <a:r>
              <a:rPr dirty="0"/>
              <a:t> </a:t>
            </a:r>
            <a:r>
              <a:rPr dirty="0" err="1"/>
              <a:t>psychiatrické</a:t>
            </a:r>
            <a:r>
              <a:rPr dirty="0"/>
              <a:t> </a:t>
            </a:r>
            <a:r>
              <a:rPr dirty="0" err="1"/>
              <a:t>péče</a:t>
            </a:r>
            <a:endParaRPr dirty="0"/>
          </a:p>
          <a:p>
            <a:pPr marL="226313" indent="-226313" defTabSz="905255">
              <a:spcBef>
                <a:spcPts val="900"/>
              </a:spcBef>
              <a:defRPr sz="2574">
                <a:solidFill>
                  <a:srgbClr val="FFFFFF"/>
                </a:solidFill>
              </a:defRPr>
            </a:pPr>
            <a:r>
              <a:rPr dirty="0" err="1"/>
              <a:t>Účastníme</a:t>
            </a:r>
            <a:r>
              <a:rPr dirty="0"/>
              <a:t> se </a:t>
            </a:r>
            <a:r>
              <a:rPr dirty="0" err="1"/>
              <a:t>schůzí</a:t>
            </a:r>
            <a:r>
              <a:rPr dirty="0"/>
              <a:t> a </a:t>
            </a:r>
            <a:r>
              <a:rPr dirty="0" err="1"/>
              <a:t>komisí</a:t>
            </a:r>
            <a:r>
              <a:rPr dirty="0"/>
              <a:t> (</a:t>
            </a:r>
            <a:r>
              <a:rPr dirty="0" err="1"/>
              <a:t>schůze</a:t>
            </a:r>
            <a:r>
              <a:rPr dirty="0"/>
              <a:t> v </a:t>
            </a:r>
            <a:r>
              <a:rPr dirty="0" err="1"/>
              <a:t>Senátu</a:t>
            </a:r>
            <a:r>
              <a:rPr dirty="0"/>
              <a:t> k </a:t>
            </a:r>
            <a:r>
              <a:rPr dirty="0" err="1"/>
              <a:t>psychoterapii</a:t>
            </a:r>
            <a:r>
              <a:rPr dirty="0"/>
              <a:t>)</a:t>
            </a:r>
          </a:p>
          <a:p>
            <a:pPr marL="226313" indent="-226313" defTabSz="905255">
              <a:spcBef>
                <a:spcPts val="900"/>
              </a:spcBef>
              <a:defRPr sz="2574">
                <a:solidFill>
                  <a:srgbClr val="FFFFFF"/>
                </a:solidFill>
              </a:defRPr>
            </a:pPr>
            <a:r>
              <a:rPr dirty="0" err="1"/>
              <a:t>Destigmatizujeme</a:t>
            </a:r>
            <a:r>
              <a:rPr dirty="0"/>
              <a:t> a </a:t>
            </a:r>
            <a:r>
              <a:rPr dirty="0" err="1"/>
              <a:t>edukujeme</a:t>
            </a:r>
            <a:r>
              <a:rPr dirty="0"/>
              <a:t> </a:t>
            </a:r>
            <a:r>
              <a:rPr dirty="0" err="1"/>
              <a:t>veřejnost</a:t>
            </a:r>
            <a:r>
              <a:rPr dirty="0"/>
              <a:t>. </a:t>
            </a:r>
          </a:p>
          <a:p>
            <a:pPr marL="226313" indent="-226313" defTabSz="905255">
              <a:spcBef>
                <a:spcPts val="900"/>
              </a:spcBef>
              <a:defRPr sz="2574">
                <a:solidFill>
                  <a:srgbClr val="FFFFFF"/>
                </a:solidFill>
              </a:defRPr>
            </a:pPr>
            <a:r>
              <a:rPr dirty="0" err="1"/>
              <a:t>Působíme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sociálních</a:t>
            </a:r>
            <a:r>
              <a:rPr dirty="0"/>
              <a:t> </a:t>
            </a:r>
            <a:r>
              <a:rPr dirty="0" err="1"/>
              <a:t>sítích</a:t>
            </a:r>
            <a:r>
              <a:rPr dirty="0"/>
              <a:t> a </a:t>
            </a:r>
            <a:r>
              <a:rPr dirty="0" err="1"/>
              <a:t>spravujeme</a:t>
            </a:r>
            <a:r>
              <a:rPr dirty="0"/>
              <a:t> </a:t>
            </a:r>
            <a:r>
              <a:rPr dirty="0" err="1"/>
              <a:t>informační</a:t>
            </a:r>
            <a:r>
              <a:rPr dirty="0"/>
              <a:t> web</a:t>
            </a:r>
          </a:p>
          <a:p>
            <a:pPr marL="226313" indent="-226313" defTabSz="905255">
              <a:spcBef>
                <a:spcPts val="900"/>
              </a:spcBef>
              <a:defRPr sz="2574">
                <a:solidFill>
                  <a:srgbClr val="FFFFFF"/>
                </a:solidFill>
              </a:defRPr>
            </a:pPr>
            <a:r>
              <a:rPr dirty="0" err="1"/>
              <a:t>Hlídáme</a:t>
            </a:r>
            <a:r>
              <a:rPr dirty="0"/>
              <a:t>, aby </a:t>
            </a:r>
            <a:r>
              <a:rPr dirty="0" err="1"/>
              <a:t>peníze</a:t>
            </a:r>
            <a:r>
              <a:rPr dirty="0"/>
              <a:t> </a:t>
            </a:r>
            <a:r>
              <a:rPr dirty="0" err="1"/>
              <a:t>šly</a:t>
            </a:r>
            <a:r>
              <a:rPr dirty="0"/>
              <a:t> tam </a:t>
            </a:r>
            <a:r>
              <a:rPr dirty="0" err="1"/>
              <a:t>kam</a:t>
            </a:r>
            <a:r>
              <a:rPr dirty="0"/>
              <a:t> </a:t>
            </a:r>
            <a:r>
              <a:rPr dirty="0" err="1"/>
              <a:t>mají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7" name="Obrázek 4" descr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82" y="3104705"/>
            <a:ext cx="3217335" cy="32173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0" name="Group 11"/>
          <p:cNvGrpSpPr/>
          <p:nvPr/>
        </p:nvGrpSpPr>
        <p:grpSpPr>
          <a:xfrm>
            <a:off x="785511" y="805741"/>
            <a:ext cx="3647771" cy="3193213"/>
            <a:chOff x="0" y="0"/>
            <a:chExt cx="3647769" cy="3193211"/>
          </a:xfrm>
        </p:grpSpPr>
        <p:sp>
          <p:nvSpPr>
            <p:cNvPr id="338" name="Rectangle 12"/>
            <p:cNvSpPr/>
            <p:nvPr/>
          </p:nvSpPr>
          <p:spPr>
            <a:xfrm>
              <a:off x="0" y="-1"/>
              <a:ext cx="3647770" cy="3193213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9" name="Rectangle 13"/>
            <p:cNvSpPr/>
            <p:nvPr/>
          </p:nvSpPr>
          <p:spPr>
            <a:xfrm>
              <a:off x="0" y="-1"/>
              <a:ext cx="3647770" cy="3193213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41" name="Rectangle 15"/>
          <p:cNvSpPr/>
          <p:nvPr/>
        </p:nvSpPr>
        <p:spPr>
          <a:xfrm>
            <a:off x="695315" y="685804"/>
            <a:ext cx="3624947" cy="3193213"/>
          </a:xfrm>
          <a:prstGeom prst="rect">
            <a:avLst/>
          </a:prstGeom>
          <a:solidFill>
            <a:srgbClr val="000000"/>
          </a:solidFill>
          <a:ln w="285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Nadpis 1"/>
          <p:cNvSpPr txBox="1">
            <a:spLocks noGrp="1"/>
          </p:cNvSpPr>
          <p:nvPr>
            <p:ph type="title"/>
          </p:nvPr>
        </p:nvSpPr>
        <p:spPr>
          <a:xfrm>
            <a:off x="740584" y="859807"/>
            <a:ext cx="3543197" cy="28789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Co jsme dokázali</a:t>
            </a:r>
          </a:p>
        </p:txBody>
      </p:sp>
      <p:grpSp>
        <p:nvGrpSpPr>
          <p:cNvPr id="356" name="Graphic 4"/>
          <p:cNvGrpSpPr/>
          <p:nvPr/>
        </p:nvGrpSpPr>
        <p:grpSpPr>
          <a:xfrm>
            <a:off x="4689047" y="2335801"/>
            <a:ext cx="849366" cy="849367"/>
            <a:chOff x="0" y="0"/>
            <a:chExt cx="849365" cy="849366"/>
          </a:xfrm>
        </p:grpSpPr>
        <p:sp>
          <p:nvSpPr>
            <p:cNvPr id="343" name="Freeform: Shape 18"/>
            <p:cNvSpPr/>
            <p:nvPr/>
          </p:nvSpPr>
          <p:spPr>
            <a:xfrm>
              <a:off x="47726" y="47726"/>
              <a:ext cx="180272" cy="18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4848" y="12380"/>
                    <a:pt x="12380" y="484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4" name="Freeform: Shape 19"/>
            <p:cNvSpPr/>
            <p:nvPr/>
          </p:nvSpPr>
          <p:spPr>
            <a:xfrm>
              <a:off x="3039" y="3039"/>
              <a:ext cx="367533" cy="36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9" y="20948"/>
                    <a:pt x="196" y="20296"/>
                    <a:pt x="330" y="19653"/>
                  </a:cubicBezTo>
                  <a:lnTo>
                    <a:pt x="19653" y="330"/>
                  </a:lnTo>
                  <a:cubicBezTo>
                    <a:pt x="20296" y="196"/>
                    <a:pt x="20948" y="89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5" name="Freeform: Shape 20"/>
            <p:cNvSpPr/>
            <p:nvPr/>
          </p:nvSpPr>
          <p:spPr>
            <a:xfrm>
              <a:off x="-1" y="-1"/>
              <a:ext cx="469372" cy="4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1"/>
                  </a:moveTo>
                  <a:lnTo>
                    <a:pt x="91" y="21600"/>
                  </a:lnTo>
                  <a:cubicBezTo>
                    <a:pt x="49" y="21215"/>
                    <a:pt x="0" y="20824"/>
                    <a:pt x="0" y="20432"/>
                  </a:cubicBezTo>
                  <a:lnTo>
                    <a:pt x="20432" y="0"/>
                  </a:lnTo>
                  <a:cubicBezTo>
                    <a:pt x="20824" y="0"/>
                    <a:pt x="21215" y="49"/>
                    <a:pt x="21600" y="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6" name="Freeform: Shape 21"/>
            <p:cNvSpPr/>
            <p:nvPr/>
          </p:nvSpPr>
          <p:spPr>
            <a:xfrm>
              <a:off x="12614" y="12463"/>
              <a:ext cx="538075" cy="53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0"/>
                  </a:moveTo>
                  <a:lnTo>
                    <a:pt x="244" y="21600"/>
                  </a:lnTo>
                  <a:cubicBezTo>
                    <a:pt x="153" y="21319"/>
                    <a:pt x="73" y="21033"/>
                    <a:pt x="0" y="20740"/>
                  </a:cubicBezTo>
                  <a:lnTo>
                    <a:pt x="20746" y="0"/>
                  </a:lnTo>
                  <a:cubicBezTo>
                    <a:pt x="21033" y="110"/>
                    <a:pt x="21319" y="159"/>
                    <a:pt x="21600" y="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7" name="Freeform: Shape 22"/>
            <p:cNvSpPr/>
            <p:nvPr/>
          </p:nvSpPr>
          <p:spPr>
            <a:xfrm>
              <a:off x="38150" y="38150"/>
              <a:ext cx="581850" cy="58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33"/>
                  </a:moveTo>
                  <a:lnTo>
                    <a:pt x="333" y="21600"/>
                  </a:lnTo>
                  <a:cubicBezTo>
                    <a:pt x="214" y="21380"/>
                    <a:pt x="102" y="21154"/>
                    <a:pt x="0" y="20923"/>
                  </a:cubicBezTo>
                  <a:lnTo>
                    <a:pt x="20923" y="0"/>
                  </a:lnTo>
                  <a:cubicBezTo>
                    <a:pt x="21154" y="102"/>
                    <a:pt x="21380" y="220"/>
                    <a:pt x="21600" y="33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8" name="Freeform: Shape 23"/>
            <p:cNvSpPr/>
            <p:nvPr/>
          </p:nvSpPr>
          <p:spPr>
            <a:xfrm>
              <a:off x="73413" y="73413"/>
              <a:ext cx="606779" cy="60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"/>
                  </a:moveTo>
                  <a:lnTo>
                    <a:pt x="411" y="21600"/>
                  </a:lnTo>
                  <a:cubicBezTo>
                    <a:pt x="271" y="21416"/>
                    <a:pt x="135" y="21221"/>
                    <a:pt x="0" y="21059"/>
                  </a:cubicBezTo>
                  <a:lnTo>
                    <a:pt x="21032" y="0"/>
                  </a:lnTo>
                  <a:cubicBezTo>
                    <a:pt x="21221" y="135"/>
                    <a:pt x="21416" y="271"/>
                    <a:pt x="21600" y="41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9" name="Freeform: Shape 24"/>
            <p:cNvSpPr/>
            <p:nvPr/>
          </p:nvSpPr>
          <p:spPr>
            <a:xfrm>
              <a:off x="117341" y="117341"/>
              <a:ext cx="614682" cy="61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0" y="240"/>
                  </a:moveTo>
                  <a:lnTo>
                    <a:pt x="21600" y="481"/>
                  </a:lnTo>
                  <a:lnTo>
                    <a:pt x="481" y="21600"/>
                  </a:lnTo>
                  <a:lnTo>
                    <a:pt x="240" y="21360"/>
                  </a:lnTo>
                  <a:cubicBezTo>
                    <a:pt x="155" y="21280"/>
                    <a:pt x="75" y="21194"/>
                    <a:pt x="0" y="21114"/>
                  </a:cubicBezTo>
                  <a:lnTo>
                    <a:pt x="21114" y="0"/>
                  </a:lnTo>
                  <a:cubicBezTo>
                    <a:pt x="21194" y="75"/>
                    <a:pt x="21280" y="150"/>
                    <a:pt x="21360" y="24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0" name="Freeform: Shape 25"/>
            <p:cNvSpPr/>
            <p:nvPr/>
          </p:nvSpPr>
          <p:spPr>
            <a:xfrm>
              <a:off x="169933" y="169173"/>
              <a:ext cx="606019" cy="60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3" y="0"/>
                  </a:moveTo>
                  <a:cubicBezTo>
                    <a:pt x="21329" y="184"/>
                    <a:pt x="21465" y="373"/>
                    <a:pt x="21600" y="541"/>
                  </a:cubicBezTo>
                  <a:lnTo>
                    <a:pt x="542" y="21600"/>
                  </a:lnTo>
                  <a:cubicBezTo>
                    <a:pt x="347" y="21465"/>
                    <a:pt x="157" y="21329"/>
                    <a:pt x="0" y="211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1" name="Freeform: Shape 26"/>
            <p:cNvSpPr/>
            <p:nvPr/>
          </p:nvSpPr>
          <p:spPr>
            <a:xfrm>
              <a:off x="229060" y="229060"/>
              <a:ext cx="582155" cy="58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7" y="0"/>
                  </a:moveTo>
                  <a:cubicBezTo>
                    <a:pt x="21386" y="231"/>
                    <a:pt x="21493" y="457"/>
                    <a:pt x="21600" y="688"/>
                  </a:cubicBezTo>
                  <a:lnTo>
                    <a:pt x="688" y="21600"/>
                  </a:lnTo>
                  <a:cubicBezTo>
                    <a:pt x="457" y="21493"/>
                    <a:pt x="231" y="21386"/>
                    <a:pt x="0" y="212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2" name="Freeform: Shape 27"/>
            <p:cNvSpPr/>
            <p:nvPr/>
          </p:nvSpPr>
          <p:spPr>
            <a:xfrm>
              <a:off x="298523" y="298676"/>
              <a:ext cx="538226" cy="53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56" y="0"/>
                  </a:moveTo>
                  <a:cubicBezTo>
                    <a:pt x="21448" y="281"/>
                    <a:pt x="21527" y="567"/>
                    <a:pt x="21600" y="860"/>
                  </a:cubicBezTo>
                  <a:lnTo>
                    <a:pt x="860" y="21600"/>
                  </a:lnTo>
                  <a:cubicBezTo>
                    <a:pt x="567" y="21527"/>
                    <a:pt x="281" y="21448"/>
                    <a:pt x="0" y="213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3" name="Freeform: Shape 28"/>
            <p:cNvSpPr/>
            <p:nvPr/>
          </p:nvSpPr>
          <p:spPr>
            <a:xfrm>
              <a:off x="379842" y="379995"/>
              <a:ext cx="469524" cy="4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9" y="0"/>
                  </a:moveTo>
                  <a:cubicBezTo>
                    <a:pt x="21551" y="392"/>
                    <a:pt x="21579" y="783"/>
                    <a:pt x="21600" y="1168"/>
                  </a:cubicBezTo>
                  <a:lnTo>
                    <a:pt x="1168" y="21600"/>
                  </a:lnTo>
                  <a:cubicBezTo>
                    <a:pt x="783" y="21600"/>
                    <a:pt x="392" y="21551"/>
                    <a:pt x="0" y="2150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4" name="Freeform: Shape 29"/>
            <p:cNvSpPr/>
            <p:nvPr/>
          </p:nvSpPr>
          <p:spPr>
            <a:xfrm>
              <a:off x="478793" y="478793"/>
              <a:ext cx="367534" cy="36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20" y="652"/>
                    <a:pt x="21412" y="1286"/>
                    <a:pt x="21278" y="1930"/>
                  </a:cubicBezTo>
                  <a:lnTo>
                    <a:pt x="1938" y="21269"/>
                  </a:lnTo>
                  <a:cubicBezTo>
                    <a:pt x="1295" y="21412"/>
                    <a:pt x="652" y="2152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5" name="Freeform: Shape 30"/>
            <p:cNvSpPr/>
            <p:nvPr/>
          </p:nvSpPr>
          <p:spPr>
            <a:xfrm>
              <a:off x="621369" y="621368"/>
              <a:ext cx="180118" cy="18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767" y="9231"/>
                    <a:pt x="9231" y="16767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70" name="Graphic 4"/>
          <p:cNvGrpSpPr/>
          <p:nvPr/>
        </p:nvGrpSpPr>
        <p:grpSpPr>
          <a:xfrm>
            <a:off x="4689047" y="2335801"/>
            <a:ext cx="849366" cy="849367"/>
            <a:chOff x="0" y="0"/>
            <a:chExt cx="849365" cy="849366"/>
          </a:xfrm>
        </p:grpSpPr>
        <p:sp>
          <p:nvSpPr>
            <p:cNvPr id="357" name="Freeform: Shape 33"/>
            <p:cNvSpPr/>
            <p:nvPr/>
          </p:nvSpPr>
          <p:spPr>
            <a:xfrm>
              <a:off x="47726" y="47726"/>
              <a:ext cx="180272" cy="18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4848" y="12380"/>
                    <a:pt x="12380" y="484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8" name="Freeform: Shape 34"/>
            <p:cNvSpPr/>
            <p:nvPr/>
          </p:nvSpPr>
          <p:spPr>
            <a:xfrm>
              <a:off x="3039" y="3039"/>
              <a:ext cx="367533" cy="36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9" y="20948"/>
                    <a:pt x="196" y="20296"/>
                    <a:pt x="330" y="19653"/>
                  </a:cubicBezTo>
                  <a:lnTo>
                    <a:pt x="19653" y="330"/>
                  </a:lnTo>
                  <a:cubicBezTo>
                    <a:pt x="20296" y="196"/>
                    <a:pt x="20948" y="89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9" name="Freeform: Shape 35"/>
            <p:cNvSpPr/>
            <p:nvPr/>
          </p:nvSpPr>
          <p:spPr>
            <a:xfrm>
              <a:off x="-1" y="-1"/>
              <a:ext cx="469372" cy="4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1"/>
                  </a:moveTo>
                  <a:lnTo>
                    <a:pt x="91" y="21600"/>
                  </a:lnTo>
                  <a:cubicBezTo>
                    <a:pt x="49" y="21215"/>
                    <a:pt x="0" y="20824"/>
                    <a:pt x="0" y="20432"/>
                  </a:cubicBezTo>
                  <a:lnTo>
                    <a:pt x="20432" y="0"/>
                  </a:lnTo>
                  <a:cubicBezTo>
                    <a:pt x="20824" y="0"/>
                    <a:pt x="21215" y="49"/>
                    <a:pt x="21600" y="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0" name="Freeform: Shape 36"/>
            <p:cNvSpPr/>
            <p:nvPr/>
          </p:nvSpPr>
          <p:spPr>
            <a:xfrm>
              <a:off x="12614" y="12463"/>
              <a:ext cx="538075" cy="53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0"/>
                  </a:moveTo>
                  <a:lnTo>
                    <a:pt x="244" y="21600"/>
                  </a:lnTo>
                  <a:cubicBezTo>
                    <a:pt x="153" y="21319"/>
                    <a:pt x="73" y="21033"/>
                    <a:pt x="0" y="20740"/>
                  </a:cubicBezTo>
                  <a:lnTo>
                    <a:pt x="20746" y="0"/>
                  </a:lnTo>
                  <a:cubicBezTo>
                    <a:pt x="21033" y="110"/>
                    <a:pt x="21319" y="159"/>
                    <a:pt x="21600" y="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1" name="Freeform: Shape 37"/>
            <p:cNvSpPr/>
            <p:nvPr/>
          </p:nvSpPr>
          <p:spPr>
            <a:xfrm>
              <a:off x="38150" y="38150"/>
              <a:ext cx="581850" cy="58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33"/>
                  </a:moveTo>
                  <a:lnTo>
                    <a:pt x="333" y="21600"/>
                  </a:lnTo>
                  <a:cubicBezTo>
                    <a:pt x="214" y="21380"/>
                    <a:pt x="102" y="21154"/>
                    <a:pt x="0" y="20923"/>
                  </a:cubicBezTo>
                  <a:lnTo>
                    <a:pt x="20923" y="0"/>
                  </a:lnTo>
                  <a:cubicBezTo>
                    <a:pt x="21154" y="102"/>
                    <a:pt x="21380" y="220"/>
                    <a:pt x="21600" y="33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2" name="Freeform: Shape 38"/>
            <p:cNvSpPr/>
            <p:nvPr/>
          </p:nvSpPr>
          <p:spPr>
            <a:xfrm>
              <a:off x="73413" y="73413"/>
              <a:ext cx="606779" cy="60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"/>
                  </a:moveTo>
                  <a:lnTo>
                    <a:pt x="411" y="21600"/>
                  </a:lnTo>
                  <a:cubicBezTo>
                    <a:pt x="271" y="21416"/>
                    <a:pt x="135" y="21221"/>
                    <a:pt x="0" y="21059"/>
                  </a:cubicBezTo>
                  <a:lnTo>
                    <a:pt x="21032" y="0"/>
                  </a:lnTo>
                  <a:cubicBezTo>
                    <a:pt x="21221" y="135"/>
                    <a:pt x="21416" y="271"/>
                    <a:pt x="21600" y="41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3" name="Freeform: Shape 39"/>
            <p:cNvSpPr/>
            <p:nvPr/>
          </p:nvSpPr>
          <p:spPr>
            <a:xfrm>
              <a:off x="117341" y="117341"/>
              <a:ext cx="614682" cy="61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0" y="240"/>
                  </a:moveTo>
                  <a:lnTo>
                    <a:pt x="21600" y="481"/>
                  </a:lnTo>
                  <a:lnTo>
                    <a:pt x="481" y="21600"/>
                  </a:lnTo>
                  <a:lnTo>
                    <a:pt x="240" y="21360"/>
                  </a:lnTo>
                  <a:cubicBezTo>
                    <a:pt x="155" y="21280"/>
                    <a:pt x="75" y="21194"/>
                    <a:pt x="0" y="21114"/>
                  </a:cubicBezTo>
                  <a:lnTo>
                    <a:pt x="21114" y="0"/>
                  </a:lnTo>
                  <a:cubicBezTo>
                    <a:pt x="21194" y="75"/>
                    <a:pt x="21280" y="150"/>
                    <a:pt x="21360" y="24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4" name="Freeform: Shape 40"/>
            <p:cNvSpPr/>
            <p:nvPr/>
          </p:nvSpPr>
          <p:spPr>
            <a:xfrm>
              <a:off x="169933" y="169173"/>
              <a:ext cx="606019" cy="60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3" y="0"/>
                  </a:moveTo>
                  <a:cubicBezTo>
                    <a:pt x="21329" y="184"/>
                    <a:pt x="21465" y="373"/>
                    <a:pt x="21600" y="541"/>
                  </a:cubicBezTo>
                  <a:lnTo>
                    <a:pt x="542" y="21600"/>
                  </a:lnTo>
                  <a:cubicBezTo>
                    <a:pt x="347" y="21465"/>
                    <a:pt x="157" y="21329"/>
                    <a:pt x="0" y="211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5" name="Freeform: Shape 41"/>
            <p:cNvSpPr/>
            <p:nvPr/>
          </p:nvSpPr>
          <p:spPr>
            <a:xfrm>
              <a:off x="229060" y="229060"/>
              <a:ext cx="582155" cy="58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7" y="0"/>
                  </a:moveTo>
                  <a:cubicBezTo>
                    <a:pt x="21386" y="231"/>
                    <a:pt x="21493" y="457"/>
                    <a:pt x="21600" y="688"/>
                  </a:cubicBezTo>
                  <a:lnTo>
                    <a:pt x="688" y="21600"/>
                  </a:lnTo>
                  <a:cubicBezTo>
                    <a:pt x="457" y="21493"/>
                    <a:pt x="231" y="21386"/>
                    <a:pt x="0" y="212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6" name="Freeform: Shape 42"/>
            <p:cNvSpPr/>
            <p:nvPr/>
          </p:nvSpPr>
          <p:spPr>
            <a:xfrm>
              <a:off x="298523" y="298676"/>
              <a:ext cx="538226" cy="53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56" y="0"/>
                  </a:moveTo>
                  <a:cubicBezTo>
                    <a:pt x="21448" y="281"/>
                    <a:pt x="21527" y="567"/>
                    <a:pt x="21600" y="860"/>
                  </a:cubicBezTo>
                  <a:lnTo>
                    <a:pt x="860" y="21600"/>
                  </a:lnTo>
                  <a:cubicBezTo>
                    <a:pt x="567" y="21527"/>
                    <a:pt x="281" y="21448"/>
                    <a:pt x="0" y="213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7" name="Freeform: Shape 43"/>
            <p:cNvSpPr/>
            <p:nvPr/>
          </p:nvSpPr>
          <p:spPr>
            <a:xfrm>
              <a:off x="379842" y="379995"/>
              <a:ext cx="469524" cy="4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9" y="0"/>
                  </a:moveTo>
                  <a:cubicBezTo>
                    <a:pt x="21551" y="392"/>
                    <a:pt x="21579" y="783"/>
                    <a:pt x="21600" y="1168"/>
                  </a:cubicBezTo>
                  <a:lnTo>
                    <a:pt x="1168" y="21600"/>
                  </a:lnTo>
                  <a:cubicBezTo>
                    <a:pt x="783" y="21600"/>
                    <a:pt x="392" y="21551"/>
                    <a:pt x="0" y="2150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8" name="Freeform: Shape 44"/>
            <p:cNvSpPr/>
            <p:nvPr/>
          </p:nvSpPr>
          <p:spPr>
            <a:xfrm>
              <a:off x="478793" y="478793"/>
              <a:ext cx="367534" cy="36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20" y="652"/>
                    <a:pt x="21412" y="1286"/>
                    <a:pt x="21278" y="1930"/>
                  </a:cubicBezTo>
                  <a:lnTo>
                    <a:pt x="1938" y="21269"/>
                  </a:lnTo>
                  <a:cubicBezTo>
                    <a:pt x="1295" y="21412"/>
                    <a:pt x="652" y="2152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69" name="Freeform: Shape 45"/>
            <p:cNvSpPr/>
            <p:nvPr/>
          </p:nvSpPr>
          <p:spPr>
            <a:xfrm>
              <a:off x="621369" y="621368"/>
              <a:ext cx="180118" cy="18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767" y="9231"/>
                    <a:pt x="9231" y="16767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71" name="Zástupný obsah 2"/>
          <p:cNvSpPr txBox="1">
            <a:spLocks noGrp="1"/>
          </p:cNvSpPr>
          <p:nvPr>
            <p:ph type="body" sz="half" idx="1"/>
          </p:nvPr>
        </p:nvSpPr>
        <p:spPr>
          <a:xfrm>
            <a:off x="6477270" y="685804"/>
            <a:ext cx="4974772" cy="55340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dirty="0" err="1"/>
              <a:t>Upozornili</a:t>
            </a:r>
            <a:r>
              <a:rPr dirty="0"/>
              <a:t> </a:t>
            </a:r>
            <a:r>
              <a:rPr dirty="0" err="1"/>
              <a:t>jsme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výpadek</a:t>
            </a:r>
            <a:r>
              <a:rPr dirty="0"/>
              <a:t> </a:t>
            </a:r>
            <a:r>
              <a:rPr dirty="0" err="1"/>
              <a:t>financí</a:t>
            </a:r>
            <a:r>
              <a:rPr dirty="0"/>
              <a:t> pro Centra </a:t>
            </a:r>
            <a:r>
              <a:rPr dirty="0" err="1"/>
              <a:t>duševního</a:t>
            </a:r>
            <a:r>
              <a:rPr dirty="0"/>
              <a:t> </a:t>
            </a:r>
            <a:r>
              <a:rPr dirty="0" err="1"/>
              <a:t>zdraví</a:t>
            </a:r>
            <a:r>
              <a:rPr dirty="0"/>
              <a:t> a </a:t>
            </a:r>
            <a:r>
              <a:rPr dirty="0" err="1"/>
              <a:t>iniciovali</a:t>
            </a:r>
            <a:r>
              <a:rPr dirty="0"/>
              <a:t> </a:t>
            </a:r>
            <a:r>
              <a:rPr dirty="0" err="1"/>
              <a:t>jsme</a:t>
            </a:r>
            <a:r>
              <a:rPr dirty="0"/>
              <a:t> </a:t>
            </a:r>
            <a:r>
              <a:rPr dirty="0" err="1"/>
              <a:t>řešení</a:t>
            </a:r>
            <a:r>
              <a:rPr dirty="0"/>
              <a:t>.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dirty="0" err="1"/>
              <a:t>Vytvořili</a:t>
            </a:r>
            <a:r>
              <a:rPr dirty="0"/>
              <a:t> </a:t>
            </a:r>
            <a:r>
              <a:rPr dirty="0" err="1"/>
              <a:t>jsme</a:t>
            </a:r>
            <a:r>
              <a:rPr dirty="0"/>
              <a:t> </a:t>
            </a:r>
            <a:r>
              <a:rPr dirty="0" err="1"/>
              <a:t>programový</a:t>
            </a:r>
            <a:r>
              <a:rPr dirty="0"/>
              <a:t> bod „</a:t>
            </a:r>
            <a:r>
              <a:rPr dirty="0" err="1"/>
              <a:t>Duševní</a:t>
            </a:r>
            <a:r>
              <a:rPr dirty="0"/>
              <a:t> </a:t>
            </a:r>
            <a:r>
              <a:rPr dirty="0" err="1"/>
              <a:t>zdraví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priorita</a:t>
            </a:r>
            <a:r>
              <a:rPr dirty="0"/>
              <a:t>“ pro </a:t>
            </a:r>
            <a:r>
              <a:rPr dirty="0" err="1"/>
              <a:t>volby</a:t>
            </a:r>
            <a:r>
              <a:rPr dirty="0"/>
              <a:t> do </a:t>
            </a:r>
            <a:r>
              <a:rPr dirty="0" err="1"/>
              <a:t>poslanecké</a:t>
            </a:r>
            <a:r>
              <a:rPr dirty="0"/>
              <a:t> </a:t>
            </a:r>
            <a:r>
              <a:rPr dirty="0" err="1"/>
              <a:t>sněmovny</a:t>
            </a:r>
            <a:r>
              <a:rPr dirty="0"/>
              <a:t> 2021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dirty="0" err="1"/>
              <a:t>Spolupodílíme</a:t>
            </a:r>
            <a:r>
              <a:rPr dirty="0"/>
              <a:t> se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tvorbě</a:t>
            </a:r>
            <a:r>
              <a:rPr dirty="0"/>
              <a:t> </a:t>
            </a:r>
            <a:r>
              <a:rPr dirty="0" err="1"/>
              <a:t>komunálního</a:t>
            </a:r>
            <a:r>
              <a:rPr dirty="0"/>
              <a:t> </a:t>
            </a:r>
            <a:r>
              <a:rPr dirty="0" err="1"/>
              <a:t>programu</a:t>
            </a:r>
            <a:r>
              <a:rPr dirty="0"/>
              <a:t>.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dirty="0" err="1"/>
              <a:t>Vytváříme</a:t>
            </a:r>
            <a:r>
              <a:rPr dirty="0"/>
              <a:t> </a:t>
            </a:r>
            <a:r>
              <a:rPr dirty="0" err="1"/>
              <a:t>legislativu</a:t>
            </a:r>
            <a:r>
              <a:rPr dirty="0"/>
              <a:t> k </a:t>
            </a:r>
            <a:r>
              <a:rPr dirty="0" err="1"/>
              <a:t>psychoterapii</a:t>
            </a:r>
            <a:r>
              <a:rPr dirty="0"/>
              <a:t> a </a:t>
            </a:r>
            <a:r>
              <a:rPr dirty="0" err="1"/>
              <a:t>psychologii</a:t>
            </a:r>
            <a:r>
              <a:rPr dirty="0"/>
              <a:t>.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dirty="0" err="1"/>
              <a:t>Upozornili</a:t>
            </a:r>
            <a:r>
              <a:rPr dirty="0"/>
              <a:t> </a:t>
            </a:r>
            <a:r>
              <a:rPr dirty="0" err="1"/>
              <a:t>jsme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neblahý</a:t>
            </a:r>
            <a:r>
              <a:rPr dirty="0"/>
              <a:t> </a:t>
            </a:r>
            <a:r>
              <a:rPr dirty="0" err="1"/>
              <a:t>vliv</a:t>
            </a:r>
            <a:r>
              <a:rPr dirty="0"/>
              <a:t> </a:t>
            </a:r>
            <a:r>
              <a:rPr dirty="0" err="1"/>
              <a:t>fyzických</a:t>
            </a:r>
            <a:r>
              <a:rPr dirty="0"/>
              <a:t> </a:t>
            </a:r>
            <a:r>
              <a:rPr dirty="0" err="1"/>
              <a:t>trestů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duševní</a:t>
            </a:r>
            <a:r>
              <a:rPr dirty="0"/>
              <a:t> </a:t>
            </a:r>
            <a:r>
              <a:rPr dirty="0" err="1"/>
              <a:t>zdraví</a:t>
            </a:r>
            <a:r>
              <a:rPr dirty="0"/>
              <a:t> </a:t>
            </a:r>
            <a:r>
              <a:rPr dirty="0" err="1"/>
              <a:t>dítětě</a:t>
            </a:r>
            <a:r>
              <a:rPr dirty="0"/>
              <a:t>.</a:t>
            </a:r>
            <a:endParaRPr lang="cs-CZ" dirty="0"/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cs-CZ" dirty="0"/>
              <a:t>Duševní zdraví v programovém prohlášení vlády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94A3D-2106-BA2B-5ECB-0F11F4FA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8BFD28-4A3D-96D6-1CAE-73A7BAC83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1BC624D0-A9D4-52AA-7266-9368F976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58" y="3000934"/>
            <a:ext cx="4250395" cy="4250395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1088DB2E-A70A-872B-5BCC-75A6F9BAF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649" y="3121510"/>
            <a:ext cx="4113299" cy="4113299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636DE0A9-A2A2-6BF6-B086-80F6E0BAF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2" y="3021847"/>
            <a:ext cx="4373739" cy="43737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5271AA6-E2CE-64C5-4396-1C304FBAE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1" y="86005"/>
            <a:ext cx="3989295" cy="39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57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traight Connector 13"/>
          <p:cNvSpPr/>
          <p:nvPr/>
        </p:nvSpPr>
        <p:spPr>
          <a:xfrm flipH="1">
            <a:off x="4065689" y="477748"/>
            <a:ext cx="1" cy="3657602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3" name="Rectangle 15"/>
          <p:cNvSpPr/>
          <p:nvPr/>
        </p:nvSpPr>
        <p:spPr>
          <a:xfrm>
            <a:off x="378067" y="4633545"/>
            <a:ext cx="11438795" cy="1844257"/>
          </a:xfrm>
          <a:prstGeom prst="rect">
            <a:avLst/>
          </a:prstGeom>
          <a:solidFill>
            <a:srgbClr val="404040"/>
          </a:solidFill>
          <a:ln w="127000" cap="sq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4" name="Nadpis 1"/>
          <p:cNvSpPr txBox="1">
            <a:spLocks noGrp="1"/>
          </p:cNvSpPr>
          <p:nvPr>
            <p:ph type="title"/>
          </p:nvPr>
        </p:nvSpPr>
        <p:spPr>
          <a:xfrm>
            <a:off x="527537" y="4756637"/>
            <a:ext cx="11139856" cy="930448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t>Destigmatizujeme</a:t>
            </a:r>
          </a:p>
        </p:txBody>
      </p:sp>
      <p:pic>
        <p:nvPicPr>
          <p:cNvPr id="385" name="Obrázek 6" descr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593745"/>
            <a:ext cx="3425610" cy="3425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Obrázek 8" descr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51" y="593745"/>
            <a:ext cx="3433325" cy="3433325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traight Connector 17"/>
          <p:cNvSpPr/>
          <p:nvPr/>
        </p:nvSpPr>
        <p:spPr>
          <a:xfrm>
            <a:off x="8153400" y="477748"/>
            <a:ext cx="0" cy="3657602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88" name="Zástupný obsah 4" descr="Zástupný obsah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616904"/>
            <a:ext cx="3423917" cy="3423917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traight Connector 19"/>
          <p:cNvSpPr/>
          <p:nvPr/>
        </p:nvSpPr>
        <p:spPr>
          <a:xfrm>
            <a:off x="2209800" y="5738691"/>
            <a:ext cx="7772401" cy="1"/>
          </a:xfrm>
          <a:prstGeom prst="line">
            <a:avLst/>
          </a:prstGeom>
          <a:ln w="22225">
            <a:solidFill>
              <a:srgbClr val="D9D9D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" name="Zástupný obsah 4" descr="Zástupný obsah 4">
            <a:extLst>
              <a:ext uri="{FF2B5EF4-FFF2-40B4-BE49-F238E27FC236}">
                <a16:creationId xmlns:a16="http://schemas.microsoft.com/office/drawing/2014/main" id="{DA9B265F-F625-BEB8-2E4D-6071590B4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505" y="4019355"/>
            <a:ext cx="2860229" cy="2860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3A77E8F-4B16-A4F1-5DD3-B1519C4C46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75" y="4040820"/>
            <a:ext cx="2993025" cy="29930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2" name="Nadpis 1"/>
          <p:cNvSpPr txBox="1">
            <a:spLocks noGrp="1"/>
          </p:cNvSpPr>
          <p:nvPr>
            <p:ph type="title"/>
          </p:nvPr>
        </p:nvSpPr>
        <p:spPr>
          <a:xfrm>
            <a:off x="965199" y="851517"/>
            <a:ext cx="5130796" cy="146177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Co ještě chceme dokázat</a:t>
            </a:r>
          </a:p>
        </p:txBody>
      </p:sp>
      <p:sp>
        <p:nvSpPr>
          <p:cNvPr id="393" name="Zástupný obsah 2"/>
          <p:cNvSpPr txBox="1">
            <a:spLocks noGrp="1"/>
          </p:cNvSpPr>
          <p:nvPr>
            <p:ph type="body" sz="quarter" idx="1"/>
          </p:nvPr>
        </p:nvSpPr>
        <p:spPr>
          <a:xfrm>
            <a:off x="965200" y="2145788"/>
            <a:ext cx="4304890" cy="4412328"/>
          </a:xfrm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rPr dirty="0" err="1"/>
              <a:t>Chceme</a:t>
            </a:r>
            <a:r>
              <a:rPr dirty="0"/>
              <a:t> </a:t>
            </a:r>
            <a:r>
              <a:rPr dirty="0" err="1"/>
              <a:t>legislativní</a:t>
            </a:r>
            <a:r>
              <a:rPr dirty="0"/>
              <a:t> </a:t>
            </a:r>
            <a:r>
              <a:rPr dirty="0" err="1"/>
              <a:t>ukotvení</a:t>
            </a:r>
            <a:r>
              <a:rPr dirty="0"/>
              <a:t> </a:t>
            </a:r>
            <a:r>
              <a:rPr dirty="0" err="1"/>
              <a:t>psychoterapie</a:t>
            </a:r>
            <a:endParaRPr dirty="0"/>
          </a:p>
          <a:p>
            <a:pPr>
              <a:defRPr sz="1500"/>
            </a:pPr>
            <a:r>
              <a:rPr dirty="0" err="1"/>
              <a:t>Chceme</a:t>
            </a:r>
            <a:r>
              <a:rPr dirty="0"/>
              <a:t> </a:t>
            </a:r>
            <a:r>
              <a:rPr dirty="0" err="1"/>
              <a:t>úspěšnou</a:t>
            </a:r>
            <a:r>
              <a:rPr dirty="0"/>
              <a:t> </a:t>
            </a:r>
            <a:r>
              <a:rPr dirty="0" err="1"/>
              <a:t>reformu</a:t>
            </a:r>
            <a:r>
              <a:rPr dirty="0"/>
              <a:t> </a:t>
            </a:r>
            <a:r>
              <a:rPr dirty="0" err="1"/>
              <a:t>duševního</a:t>
            </a:r>
            <a:r>
              <a:rPr dirty="0"/>
              <a:t> </a:t>
            </a:r>
            <a:r>
              <a:rPr dirty="0" err="1"/>
              <a:t>zdraví</a:t>
            </a:r>
            <a:endParaRPr dirty="0"/>
          </a:p>
          <a:p>
            <a:pPr>
              <a:defRPr sz="1500"/>
            </a:pPr>
            <a:r>
              <a:rPr dirty="0" err="1"/>
              <a:t>Chceme</a:t>
            </a:r>
            <a:r>
              <a:rPr dirty="0"/>
              <a:t> </a:t>
            </a:r>
            <a:r>
              <a:rPr dirty="0" err="1"/>
              <a:t>šířit</a:t>
            </a:r>
            <a:r>
              <a:rPr dirty="0"/>
              <a:t> </a:t>
            </a:r>
            <a:r>
              <a:rPr dirty="0" err="1"/>
              <a:t>osvětu</a:t>
            </a:r>
            <a:endParaRPr dirty="0"/>
          </a:p>
          <a:p>
            <a:pPr>
              <a:defRPr sz="1500"/>
            </a:pPr>
            <a:r>
              <a:rPr dirty="0" err="1"/>
              <a:t>Chceme</a:t>
            </a:r>
            <a:r>
              <a:rPr dirty="0"/>
              <a:t> </a:t>
            </a:r>
            <a:r>
              <a:rPr dirty="0" err="1"/>
              <a:t>destigmatizovat</a:t>
            </a:r>
            <a:r>
              <a:rPr dirty="0"/>
              <a:t> </a:t>
            </a:r>
            <a:r>
              <a:rPr dirty="0" err="1"/>
              <a:t>psychiatrické</a:t>
            </a:r>
            <a:r>
              <a:rPr dirty="0"/>
              <a:t> a </a:t>
            </a:r>
            <a:r>
              <a:rPr dirty="0" err="1"/>
              <a:t>psychologické</a:t>
            </a:r>
            <a:r>
              <a:rPr dirty="0"/>
              <a:t> </a:t>
            </a:r>
            <a:r>
              <a:rPr dirty="0" err="1"/>
              <a:t>disciplíny</a:t>
            </a:r>
            <a:endParaRPr dirty="0"/>
          </a:p>
          <a:p>
            <a:pPr>
              <a:defRPr sz="1500"/>
            </a:pPr>
            <a:r>
              <a:rPr dirty="0" err="1"/>
              <a:t>Chceme</a:t>
            </a:r>
            <a:r>
              <a:rPr dirty="0"/>
              <a:t> </a:t>
            </a:r>
            <a:r>
              <a:rPr dirty="0" err="1"/>
              <a:t>dostatečnou</a:t>
            </a:r>
            <a:r>
              <a:rPr lang="cs-CZ" dirty="0"/>
              <a:t> a adekvátní</a:t>
            </a:r>
            <a:r>
              <a:rPr dirty="0"/>
              <a:t> </a:t>
            </a:r>
            <a:r>
              <a:rPr dirty="0" err="1"/>
              <a:t>síť</a:t>
            </a:r>
            <a:r>
              <a:rPr dirty="0"/>
              <a:t> </a:t>
            </a:r>
            <a:r>
              <a:rPr dirty="0" err="1"/>
              <a:t>služeb</a:t>
            </a:r>
            <a:r>
              <a:rPr lang="cs-CZ" dirty="0"/>
              <a:t> péče</a:t>
            </a:r>
            <a:r>
              <a:rPr dirty="0"/>
              <a:t> o </a:t>
            </a:r>
            <a:r>
              <a:rPr dirty="0" err="1"/>
              <a:t>duševní</a:t>
            </a:r>
            <a:r>
              <a:rPr dirty="0"/>
              <a:t> </a:t>
            </a:r>
            <a:r>
              <a:rPr dirty="0" err="1"/>
              <a:t>zdraví</a:t>
            </a:r>
            <a:r>
              <a:rPr lang="cs-CZ" dirty="0"/>
              <a:t> a prevence</a:t>
            </a:r>
            <a:endParaRPr dirty="0"/>
          </a:p>
          <a:p>
            <a:pPr>
              <a:defRPr sz="1500"/>
            </a:pPr>
            <a:r>
              <a:rPr dirty="0" err="1"/>
              <a:t>Chceme</a:t>
            </a:r>
            <a:r>
              <a:rPr dirty="0"/>
              <a:t> </a:t>
            </a:r>
            <a:r>
              <a:rPr dirty="0" err="1"/>
              <a:t>jednodušší</a:t>
            </a:r>
            <a:r>
              <a:rPr dirty="0"/>
              <a:t> </a:t>
            </a:r>
            <a:r>
              <a:rPr dirty="0" err="1"/>
              <a:t>vzdělávání</a:t>
            </a:r>
            <a:r>
              <a:rPr dirty="0"/>
              <a:t> </a:t>
            </a:r>
            <a:r>
              <a:rPr dirty="0" err="1"/>
              <a:t>odborníků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duševní</a:t>
            </a:r>
            <a:r>
              <a:rPr dirty="0"/>
              <a:t> </a:t>
            </a:r>
            <a:r>
              <a:rPr dirty="0" err="1"/>
              <a:t>zdraví</a:t>
            </a:r>
            <a:endParaRPr dirty="0"/>
          </a:p>
          <a:p>
            <a:pPr>
              <a:defRPr sz="1500"/>
            </a:pPr>
            <a:r>
              <a:rPr dirty="0" err="1"/>
              <a:t>Chceme</a:t>
            </a:r>
            <a:r>
              <a:rPr dirty="0"/>
              <a:t> </a:t>
            </a:r>
            <a:r>
              <a:rPr dirty="0" err="1"/>
              <a:t>psychedeliky</a:t>
            </a:r>
            <a:r>
              <a:rPr dirty="0"/>
              <a:t> </a:t>
            </a:r>
            <a:r>
              <a:rPr dirty="0" err="1"/>
              <a:t>asistovanou</a:t>
            </a:r>
            <a:r>
              <a:rPr dirty="0"/>
              <a:t> </a:t>
            </a:r>
            <a:r>
              <a:rPr dirty="0" err="1"/>
              <a:t>psychoterapii</a:t>
            </a:r>
            <a:endParaRPr lang="cs-CZ" dirty="0"/>
          </a:p>
          <a:p>
            <a:pPr>
              <a:defRPr sz="1500"/>
            </a:pPr>
            <a:r>
              <a:rPr lang="cs-CZ" dirty="0"/>
              <a:t>Více pravomocí pro psychiatrické sestry</a:t>
            </a:r>
          </a:p>
          <a:p>
            <a:pPr>
              <a:defRPr sz="1500"/>
            </a:pPr>
            <a:r>
              <a:rPr lang="cs-CZ" dirty="0"/>
              <a:t>Zaměřit se na práva psychiatrických pacientů</a:t>
            </a:r>
          </a:p>
          <a:p>
            <a:pPr>
              <a:defRPr sz="1500"/>
            </a:pPr>
            <a:r>
              <a:rPr lang="cs-CZ" dirty="0"/>
              <a:t>Ochrana dětí a jejich duševního zdraví</a:t>
            </a:r>
          </a:p>
          <a:p>
            <a:pPr>
              <a:defRPr sz="1500"/>
            </a:pPr>
            <a:endParaRPr dirty="0"/>
          </a:p>
        </p:txBody>
      </p:sp>
      <p:sp>
        <p:nvSpPr>
          <p:cNvPr id="394" name="Freeform: Shape 11"/>
          <p:cNvSpPr/>
          <p:nvPr/>
        </p:nvSpPr>
        <p:spPr>
          <a:xfrm>
            <a:off x="5510369" y="851517"/>
            <a:ext cx="6184808" cy="515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600" extrusionOk="0">
                <a:moveTo>
                  <a:pt x="1264" y="13095"/>
                </a:moveTo>
                <a:cubicBezTo>
                  <a:pt x="1264" y="13095"/>
                  <a:pt x="1264" y="13095"/>
                  <a:pt x="3126" y="13095"/>
                </a:cubicBezTo>
                <a:cubicBezTo>
                  <a:pt x="3243" y="13095"/>
                  <a:pt x="3355" y="13172"/>
                  <a:pt x="3412" y="13298"/>
                </a:cubicBezTo>
                <a:cubicBezTo>
                  <a:pt x="3412" y="13298"/>
                  <a:pt x="3412" y="13298"/>
                  <a:pt x="4345" y="15232"/>
                </a:cubicBezTo>
                <a:cubicBezTo>
                  <a:pt x="4405" y="15353"/>
                  <a:pt x="4405" y="15507"/>
                  <a:pt x="4345" y="15628"/>
                </a:cubicBezTo>
                <a:cubicBezTo>
                  <a:pt x="4345" y="15628"/>
                  <a:pt x="4345" y="15628"/>
                  <a:pt x="3412" y="17563"/>
                </a:cubicBezTo>
                <a:cubicBezTo>
                  <a:pt x="3355" y="17688"/>
                  <a:pt x="3243" y="17765"/>
                  <a:pt x="3126" y="17765"/>
                </a:cubicBezTo>
                <a:cubicBezTo>
                  <a:pt x="3126" y="17765"/>
                  <a:pt x="3126" y="17765"/>
                  <a:pt x="1264" y="17765"/>
                </a:cubicBezTo>
                <a:cubicBezTo>
                  <a:pt x="1143" y="17765"/>
                  <a:pt x="1035" y="17688"/>
                  <a:pt x="974" y="17563"/>
                </a:cubicBezTo>
                <a:cubicBezTo>
                  <a:pt x="974" y="17563"/>
                  <a:pt x="974" y="17563"/>
                  <a:pt x="45" y="15628"/>
                </a:cubicBezTo>
                <a:cubicBezTo>
                  <a:pt x="-15" y="15507"/>
                  <a:pt x="-15" y="15353"/>
                  <a:pt x="45" y="15232"/>
                </a:cubicBezTo>
                <a:cubicBezTo>
                  <a:pt x="45" y="15232"/>
                  <a:pt x="45" y="15232"/>
                  <a:pt x="974" y="13298"/>
                </a:cubicBezTo>
                <a:cubicBezTo>
                  <a:pt x="1035" y="13172"/>
                  <a:pt x="1143" y="13095"/>
                  <a:pt x="1264" y="13095"/>
                </a:cubicBezTo>
                <a:close/>
                <a:moveTo>
                  <a:pt x="8664" y="2389"/>
                </a:moveTo>
                <a:cubicBezTo>
                  <a:pt x="8664" y="2389"/>
                  <a:pt x="8664" y="2389"/>
                  <a:pt x="9622" y="2389"/>
                </a:cubicBezTo>
                <a:lnTo>
                  <a:pt x="9733" y="2389"/>
                </a:lnTo>
                <a:lnTo>
                  <a:pt x="9840" y="2610"/>
                </a:lnTo>
                <a:cubicBezTo>
                  <a:pt x="9988" y="2917"/>
                  <a:pt x="10161" y="3275"/>
                  <a:pt x="10362" y="3692"/>
                </a:cubicBezTo>
                <a:cubicBezTo>
                  <a:pt x="10454" y="3877"/>
                  <a:pt x="10454" y="4113"/>
                  <a:pt x="10362" y="4298"/>
                </a:cubicBezTo>
                <a:cubicBezTo>
                  <a:pt x="10362" y="4298"/>
                  <a:pt x="10362" y="4298"/>
                  <a:pt x="8933" y="7261"/>
                </a:cubicBezTo>
                <a:cubicBezTo>
                  <a:pt x="8847" y="7453"/>
                  <a:pt x="8674" y="7571"/>
                  <a:pt x="8496" y="7571"/>
                </a:cubicBezTo>
                <a:cubicBezTo>
                  <a:pt x="8496" y="7571"/>
                  <a:pt x="8496" y="7571"/>
                  <a:pt x="5644" y="7571"/>
                </a:cubicBezTo>
                <a:cubicBezTo>
                  <a:pt x="5598" y="7571"/>
                  <a:pt x="5553" y="7564"/>
                  <a:pt x="5510" y="7550"/>
                </a:cubicBezTo>
                <a:lnTo>
                  <a:pt x="5417" y="7503"/>
                </a:lnTo>
                <a:lnTo>
                  <a:pt x="5474" y="7386"/>
                </a:lnTo>
                <a:cubicBezTo>
                  <a:pt x="5984" y="6323"/>
                  <a:pt x="6637" y="4963"/>
                  <a:pt x="7473" y="3222"/>
                </a:cubicBezTo>
                <a:cubicBezTo>
                  <a:pt x="7721" y="2706"/>
                  <a:pt x="8168" y="2389"/>
                  <a:pt x="8664" y="2389"/>
                </a:cubicBezTo>
                <a:close/>
                <a:moveTo>
                  <a:pt x="5475" y="0"/>
                </a:moveTo>
                <a:cubicBezTo>
                  <a:pt x="5475" y="0"/>
                  <a:pt x="5475" y="0"/>
                  <a:pt x="8692" y="0"/>
                </a:cubicBezTo>
                <a:cubicBezTo>
                  <a:pt x="8893" y="0"/>
                  <a:pt x="9088" y="133"/>
                  <a:pt x="9185" y="350"/>
                </a:cubicBezTo>
                <a:cubicBezTo>
                  <a:pt x="9185" y="350"/>
                  <a:pt x="9185" y="350"/>
                  <a:pt x="10050" y="2143"/>
                </a:cubicBezTo>
                <a:lnTo>
                  <a:pt x="10147" y="2345"/>
                </a:lnTo>
                <a:lnTo>
                  <a:pt x="9707" y="2345"/>
                </a:lnTo>
                <a:lnTo>
                  <a:pt x="9550" y="2018"/>
                </a:lnTo>
                <a:cubicBezTo>
                  <a:pt x="8947" y="768"/>
                  <a:pt x="8947" y="768"/>
                  <a:pt x="8947" y="768"/>
                </a:cubicBezTo>
                <a:cubicBezTo>
                  <a:pt x="8860" y="576"/>
                  <a:pt x="8688" y="458"/>
                  <a:pt x="8509" y="458"/>
                </a:cubicBezTo>
                <a:cubicBezTo>
                  <a:pt x="5658" y="458"/>
                  <a:pt x="5658" y="458"/>
                  <a:pt x="5658" y="458"/>
                </a:cubicBezTo>
                <a:cubicBezTo>
                  <a:pt x="5473" y="458"/>
                  <a:pt x="5306" y="576"/>
                  <a:pt x="5214" y="768"/>
                </a:cubicBezTo>
                <a:cubicBezTo>
                  <a:pt x="3791" y="3731"/>
                  <a:pt x="3791" y="3731"/>
                  <a:pt x="3791" y="3731"/>
                </a:cubicBezTo>
                <a:cubicBezTo>
                  <a:pt x="3699" y="3916"/>
                  <a:pt x="3699" y="4152"/>
                  <a:pt x="3791" y="4337"/>
                </a:cubicBezTo>
                <a:cubicBezTo>
                  <a:pt x="5214" y="7300"/>
                  <a:pt x="5214" y="7300"/>
                  <a:pt x="5214" y="7300"/>
                </a:cubicBezTo>
                <a:cubicBezTo>
                  <a:pt x="5260" y="7396"/>
                  <a:pt x="5325" y="7474"/>
                  <a:pt x="5401" y="7527"/>
                </a:cubicBezTo>
                <a:lnTo>
                  <a:pt x="5423" y="7538"/>
                </a:lnTo>
                <a:lnTo>
                  <a:pt x="5307" y="7780"/>
                </a:lnTo>
                <a:lnTo>
                  <a:pt x="5220" y="7960"/>
                </a:lnTo>
                <a:lnTo>
                  <a:pt x="5310" y="8005"/>
                </a:lnTo>
                <a:cubicBezTo>
                  <a:pt x="5358" y="8021"/>
                  <a:pt x="5409" y="8029"/>
                  <a:pt x="5461" y="8029"/>
                </a:cubicBezTo>
                <a:cubicBezTo>
                  <a:pt x="8678" y="8029"/>
                  <a:pt x="8678" y="8029"/>
                  <a:pt x="8678" y="8029"/>
                </a:cubicBezTo>
                <a:cubicBezTo>
                  <a:pt x="8880" y="8029"/>
                  <a:pt x="9074" y="7896"/>
                  <a:pt x="9172" y="7679"/>
                </a:cubicBezTo>
                <a:cubicBezTo>
                  <a:pt x="10783" y="4337"/>
                  <a:pt x="10783" y="4337"/>
                  <a:pt x="10783" y="4337"/>
                </a:cubicBezTo>
                <a:cubicBezTo>
                  <a:pt x="10888" y="4128"/>
                  <a:pt x="10888" y="3862"/>
                  <a:pt x="10783" y="3653"/>
                </a:cubicBezTo>
                <a:cubicBezTo>
                  <a:pt x="10582" y="3235"/>
                  <a:pt x="10406" y="2870"/>
                  <a:pt x="10251" y="2550"/>
                </a:cubicBezTo>
                <a:lnTo>
                  <a:pt x="10173" y="2389"/>
                </a:lnTo>
                <a:lnTo>
                  <a:pt x="10534" y="2389"/>
                </a:lnTo>
                <a:cubicBezTo>
                  <a:pt x="11656" y="2389"/>
                  <a:pt x="13452" y="2389"/>
                  <a:pt x="16324" y="2389"/>
                </a:cubicBezTo>
                <a:cubicBezTo>
                  <a:pt x="16804" y="2389"/>
                  <a:pt x="17267" y="2706"/>
                  <a:pt x="17499" y="3222"/>
                </a:cubicBezTo>
                <a:cubicBezTo>
                  <a:pt x="17499" y="3222"/>
                  <a:pt x="17499" y="3222"/>
                  <a:pt x="21337" y="11181"/>
                </a:cubicBezTo>
                <a:cubicBezTo>
                  <a:pt x="21585" y="11677"/>
                  <a:pt x="21585" y="12312"/>
                  <a:pt x="21337" y="12808"/>
                </a:cubicBezTo>
                <a:cubicBezTo>
                  <a:pt x="21337" y="12808"/>
                  <a:pt x="21337" y="12808"/>
                  <a:pt x="17499" y="20766"/>
                </a:cubicBezTo>
                <a:cubicBezTo>
                  <a:pt x="17267" y="21282"/>
                  <a:pt x="16804" y="21600"/>
                  <a:pt x="16324" y="21600"/>
                </a:cubicBezTo>
                <a:cubicBezTo>
                  <a:pt x="16324" y="21600"/>
                  <a:pt x="16324" y="21600"/>
                  <a:pt x="8664" y="21600"/>
                </a:cubicBezTo>
                <a:cubicBezTo>
                  <a:pt x="8168" y="21600"/>
                  <a:pt x="7721" y="21282"/>
                  <a:pt x="7473" y="20766"/>
                </a:cubicBezTo>
                <a:cubicBezTo>
                  <a:pt x="7473" y="20766"/>
                  <a:pt x="7473" y="20766"/>
                  <a:pt x="3651" y="12808"/>
                </a:cubicBezTo>
                <a:cubicBezTo>
                  <a:pt x="3403" y="12312"/>
                  <a:pt x="3403" y="11677"/>
                  <a:pt x="3651" y="11181"/>
                </a:cubicBezTo>
                <a:cubicBezTo>
                  <a:pt x="3651" y="11181"/>
                  <a:pt x="3651" y="11181"/>
                  <a:pt x="5070" y="8226"/>
                </a:cubicBezTo>
                <a:lnTo>
                  <a:pt x="5190" y="7976"/>
                </a:lnTo>
                <a:lnTo>
                  <a:pt x="5186" y="7974"/>
                </a:lnTo>
                <a:cubicBezTo>
                  <a:pt x="5100" y="7914"/>
                  <a:pt x="5027" y="7826"/>
                  <a:pt x="4975" y="7718"/>
                </a:cubicBezTo>
                <a:cubicBezTo>
                  <a:pt x="4975" y="7718"/>
                  <a:pt x="4975" y="7718"/>
                  <a:pt x="3370" y="4376"/>
                </a:cubicBezTo>
                <a:cubicBezTo>
                  <a:pt x="3266" y="4167"/>
                  <a:pt x="3266" y="3901"/>
                  <a:pt x="3370" y="3692"/>
                </a:cubicBezTo>
                <a:cubicBezTo>
                  <a:pt x="3370" y="3692"/>
                  <a:pt x="3370" y="3692"/>
                  <a:pt x="4975" y="350"/>
                </a:cubicBezTo>
                <a:cubicBezTo>
                  <a:pt x="5079" y="133"/>
                  <a:pt x="5267" y="0"/>
                  <a:pt x="5475" y="0"/>
                </a:cubicBezTo>
                <a:close/>
              </a:path>
            </a:pathLst>
          </a:custGeom>
          <a:solidFill>
            <a:srgbClr val="808080">
              <a:alpha val="1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5" name="Obrázek 4" descr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29" y="2105469"/>
            <a:ext cx="3217335" cy="3217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558</Words>
  <Application>Microsoft Office PowerPoint</Application>
  <PresentationFormat>Širokoúhlá obrazovka</PresentationFormat>
  <Paragraphs>71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Duševní zdraví  (pracovní skupina)</vt:lpstr>
      <vt:lpstr>Kvůli čemu je důležité věnovat se duševnímu zdraví?</vt:lpstr>
      <vt:lpstr>Kdo jsme a proč jsme vznikli?</vt:lpstr>
      <vt:lpstr>Čím se zabýváme</vt:lpstr>
      <vt:lpstr>Čím se zabýváme</vt:lpstr>
      <vt:lpstr>Co jsme dokázali</vt:lpstr>
      <vt:lpstr>Prezentace aplikace PowerPoint</vt:lpstr>
      <vt:lpstr>Destigmatizujeme</vt:lpstr>
      <vt:lpstr>Co ještě chceme dokázat</vt:lpstr>
      <vt:lpstr>Krize a její důsledky na duševní zdraví </vt:lpstr>
      <vt:lpstr>Co potřebujeme od Vás</vt:lpstr>
      <vt:lpstr>Zajímavé odkazy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Duševní zdraví  (pracovní skupina)</dc:title>
  <cp:lastModifiedBy>Petr Konečný</cp:lastModifiedBy>
  <cp:revision>7</cp:revision>
  <dcterms:modified xsi:type="dcterms:W3CDTF">2022-07-03T08:34:57Z</dcterms:modified>
</cp:coreProperties>
</file>