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2" r:id="rId4"/>
    <p:sldId id="273" r:id="rId5"/>
    <p:sldId id="274" r:id="rId6"/>
    <p:sldId id="268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1292DA-969A-320C-77F8-E3B1161A90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E49F8A1-5E3A-E45B-4421-D867E6FC02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C189501-BE72-5AF5-1B1D-7E5921266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9F830-C13F-4FD2-968A-B0F3FD81824F}" type="datetimeFigureOut">
              <a:rPr lang="cs-CZ" smtClean="0"/>
              <a:t>25.11.2022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2569E8-0D28-0774-6964-D7C9CE61D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E896681-82E8-D524-9AFF-9EBA5B842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DB5B0-169F-4F43-AAC7-75F3A0D158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8022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5A5444-4471-1571-EE3B-5D5DCDDFF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229A218-55FF-3B74-1012-F7E5ADFF95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2E0C303-ED56-CB82-D4ED-5921BC2F6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9F830-C13F-4FD2-968A-B0F3FD81824F}" type="datetimeFigureOut">
              <a:rPr lang="cs-CZ" smtClean="0"/>
              <a:t>25.11.2022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D24E02C-A33F-3785-B72D-D13D08F56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28ECA5B-98B5-386F-4459-F39BD85C6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DB5B0-169F-4F43-AAC7-75F3A0D158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439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C17E538-420B-A8F3-A08C-01A997B039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84B2AF3-A42E-30B5-4AC0-AF872B7975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7F5282A-739A-FB54-18BC-48CC76A23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9F830-C13F-4FD2-968A-B0F3FD81824F}" type="datetimeFigureOut">
              <a:rPr lang="cs-CZ" smtClean="0"/>
              <a:t>25.11.2022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C9F5291-67B2-1D94-C27F-FB74F134C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B0A4C60-95CC-0704-350C-2AB1095C1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DB5B0-169F-4F43-AAC7-75F3A0D158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2396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dpis a obsah 0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Text názvu</a:t>
            </a:r>
          </a:p>
        </p:txBody>
      </p:sp>
      <p:sp>
        <p:nvSpPr>
          <p:cNvPr id="30" name="Text úrovně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31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54396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CD42B1-4B1E-144C-014C-2005D5CF6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87FED9-B028-44B7-61A3-A3087D8D0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8E6B6B4-3C21-2F7B-CFA3-AB2DF75C6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9F830-C13F-4FD2-968A-B0F3FD81824F}" type="datetimeFigureOut">
              <a:rPr lang="cs-CZ" smtClean="0"/>
              <a:t>25.11.2022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48020D5-3823-A409-0AF2-6444B9741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1EBAD24-FBD4-5E9E-3E4F-0C6E813D3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DB5B0-169F-4F43-AAC7-75F3A0D158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2564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4A3ADD-69A1-EDD3-F729-2678B936E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B16CFB2-2E79-3239-FBCB-FB473D82F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4E1D2AF-3AB9-68F1-F90A-E1C177D5E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9F830-C13F-4FD2-968A-B0F3FD81824F}" type="datetimeFigureOut">
              <a:rPr lang="cs-CZ" smtClean="0"/>
              <a:t>25.11.2022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C9CF43-C5CA-0A72-32C3-AEABA6D42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25FF86F-B1C8-379A-C781-F893215C5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DB5B0-169F-4F43-AAC7-75F3A0D158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05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CE10DE-9F20-D5CE-C5EA-8D0483298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5EAE9D-8B57-EB17-776A-97EA384CD7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1D28FFD-43CD-1517-7971-555B4EA217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AF30E44-6A93-4C40-7DE9-5693BFD60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9F830-C13F-4FD2-968A-B0F3FD81824F}" type="datetimeFigureOut">
              <a:rPr lang="cs-CZ" smtClean="0"/>
              <a:t>25.11.2022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DCF8322-D3A0-744F-CB56-FE01C68F8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7133B28-2D84-EC16-0AAA-ABF8BFB3B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DB5B0-169F-4F43-AAC7-75F3A0D158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2288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F3C38F-F10E-9CC5-5CFC-081AF18D1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15A0F77-0649-A6DC-8FA2-9C3772475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CA6CCCB-632F-D526-C019-DEE5714BA0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64CC443-37C1-F454-D54D-782D982928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F20E8E5-8979-8662-ECCA-6A2F05273E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4B9AFFC-F177-039A-FB4B-A33066CA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9F830-C13F-4FD2-968A-B0F3FD81824F}" type="datetimeFigureOut">
              <a:rPr lang="cs-CZ" smtClean="0"/>
              <a:t>25.11.2022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8D7C040-F7A9-0F93-7B89-7AB373064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18D7BD2-313E-6F45-2C45-09141D2D3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DB5B0-169F-4F43-AAC7-75F3A0D158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270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D331BE-E82A-A871-FE4E-500EA5983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8730F80-5331-C3AF-E687-BC622E860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9F830-C13F-4FD2-968A-B0F3FD81824F}" type="datetimeFigureOut">
              <a:rPr lang="cs-CZ" smtClean="0"/>
              <a:t>25.11.2022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4BF0180-2FFD-D5B9-DCB1-31EC2FA52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7C297B3-CE3F-BB26-FD5E-26E92A49A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DB5B0-169F-4F43-AAC7-75F3A0D158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4042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AF032A3-905D-97A3-A526-E86C7AB9A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9F830-C13F-4FD2-968A-B0F3FD81824F}" type="datetimeFigureOut">
              <a:rPr lang="cs-CZ" smtClean="0"/>
              <a:t>25.11.2022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553E7C6-3BB0-15E0-31E9-2C66C0DEA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0CDA203-F1A8-4FAC-FFD1-350065B73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DB5B0-169F-4F43-AAC7-75F3A0D158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8687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CB5452-BEFC-1FCC-5510-99C0CA4BC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022555-FDD2-B6FD-2D38-376A000F5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63C0088-9153-9E8F-FC32-F5C5CECECB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0E1EBBE-F60D-9635-33D7-7F9C1608C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9F830-C13F-4FD2-968A-B0F3FD81824F}" type="datetimeFigureOut">
              <a:rPr lang="cs-CZ" smtClean="0"/>
              <a:t>25.11.2022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514F9FC-9CA5-6749-D8D4-7E23BA746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230FD48-BA79-5E16-A296-9FF70BDFA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DB5B0-169F-4F43-AAC7-75F3A0D158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1089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66F5BD-12A3-7F2F-D098-48BCC81EB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61264FC-7BD6-345D-844E-B0F4D2DC7C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9BF0F8D-6C4F-2262-F21D-71589BE25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0F5DC6D-F326-1030-0167-0D097A708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9F830-C13F-4FD2-968A-B0F3FD81824F}" type="datetimeFigureOut">
              <a:rPr lang="cs-CZ" smtClean="0"/>
              <a:t>25.11.2022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F88AABF-D37A-0AA5-8FFC-C162D8678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D4E4ABF-7AEC-BB3A-9C2A-A55D81458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DB5B0-169F-4F43-AAC7-75F3A0D158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5128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004E8EE-D654-2D08-D17B-D75D8A41C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0BF36BF-D1F1-F9E4-462E-7EF34F516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CF2E558-AF97-0E4A-9344-C1AEB1F4AE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9F830-C13F-4FD2-968A-B0F3FD81824F}" type="datetimeFigureOut">
              <a:rPr lang="cs-CZ" smtClean="0"/>
              <a:t>25.11.2022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3F0CD5D-B89F-3E0F-9B73-0BC31CD7B2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280231C-C50C-677F-3452-D2EA25D9BF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DB5B0-169F-4F43-AAC7-75F3A0D158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012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4" descr="Picture 4"/>
          <p:cNvPicPr>
            <a:picLocks noChangeAspect="1"/>
          </p:cNvPicPr>
          <p:nvPr/>
        </p:nvPicPr>
        <p:blipFill>
          <a:blip r:embed="rId2"/>
          <a:srcRect t="596" b="15133"/>
          <a:stretch>
            <a:fillRect/>
          </a:stretch>
        </p:blipFill>
        <p:spPr>
          <a:xfrm>
            <a:off x="19" y="9"/>
            <a:ext cx="12191981" cy="6857992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Freeform 5"/>
          <p:cNvSpPr/>
          <p:nvPr/>
        </p:nvSpPr>
        <p:spPr>
          <a:xfrm>
            <a:off x="7488621" y="2277612"/>
            <a:ext cx="4703380" cy="4580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157"/>
                </a:moveTo>
                <a:cubicBezTo>
                  <a:pt x="21600" y="6324"/>
                  <a:pt x="21600" y="6324"/>
                  <a:pt x="21600" y="6324"/>
                </a:cubicBezTo>
                <a:cubicBezTo>
                  <a:pt x="19688" y="2563"/>
                  <a:pt x="15864" y="0"/>
                  <a:pt x="11440" y="0"/>
                </a:cubicBezTo>
                <a:cubicBezTo>
                  <a:pt x="5137" y="0"/>
                  <a:pt x="0" y="5259"/>
                  <a:pt x="0" y="11749"/>
                </a:cubicBezTo>
                <a:cubicBezTo>
                  <a:pt x="0" y="15876"/>
                  <a:pt x="2090" y="19503"/>
                  <a:pt x="5234" y="21600"/>
                </a:cubicBezTo>
                <a:cubicBezTo>
                  <a:pt x="17662" y="21600"/>
                  <a:pt x="17662" y="21600"/>
                  <a:pt x="17662" y="21600"/>
                </a:cubicBezTo>
                <a:cubicBezTo>
                  <a:pt x="19331" y="20502"/>
                  <a:pt x="20676" y="18971"/>
                  <a:pt x="21600" y="17157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 algn="ctr">
              <a:spcBef>
                <a:spcPts val="1000"/>
              </a:spcBef>
              <a:defRPr sz="1600" cap="all"/>
            </a:pPr>
            <a:endParaRPr/>
          </a:p>
        </p:txBody>
      </p:sp>
      <p:sp>
        <p:nvSpPr>
          <p:cNvPr id="105" name="Nadpis 1"/>
          <p:cNvSpPr txBox="1">
            <a:spLocks noGrp="1"/>
          </p:cNvSpPr>
          <p:nvPr>
            <p:ph type="ctrTitle"/>
          </p:nvPr>
        </p:nvSpPr>
        <p:spPr>
          <a:xfrm>
            <a:off x="8022021" y="3231930"/>
            <a:ext cx="3852041" cy="183405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 sz="4000"/>
            </a:pPr>
            <a:r>
              <a:rPr lang="cs-CZ" sz="32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Implementace </a:t>
            </a:r>
            <a:r>
              <a:rPr lang="cs-CZ" sz="3200" i="0" u="none" strike="noStrike" dirty="0">
                <a:solidFill>
                  <a:srgbClr val="000000"/>
                </a:solidFill>
                <a:effectLst/>
                <a:latin typeface="+mn-lt"/>
              </a:rPr>
              <a:t>programu</a:t>
            </a:r>
            <a:r>
              <a:rPr lang="cs-CZ" sz="32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k duševnímu zdraví do komunální politiky</a:t>
            </a:r>
            <a:endParaRPr sz="3200" dirty="0"/>
          </a:p>
        </p:txBody>
      </p:sp>
      <p:sp>
        <p:nvSpPr>
          <p:cNvPr id="106" name="Podnadpis 2"/>
          <p:cNvSpPr txBox="1">
            <a:spLocks noGrp="1"/>
          </p:cNvSpPr>
          <p:nvPr>
            <p:ph type="subTitle" sz="quarter" idx="1"/>
          </p:nvPr>
        </p:nvSpPr>
        <p:spPr>
          <a:xfrm>
            <a:off x="7782910" y="5242674"/>
            <a:ext cx="4330263" cy="68328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dirty="0"/>
              <a:t>Petr Konečný</a:t>
            </a:r>
          </a:p>
        </p:txBody>
      </p:sp>
      <p:sp>
        <p:nvSpPr>
          <p:cNvPr id="107" name="Straight Connector 10"/>
          <p:cNvSpPr/>
          <p:nvPr/>
        </p:nvSpPr>
        <p:spPr>
          <a:xfrm>
            <a:off x="9480330" y="5123793"/>
            <a:ext cx="935421" cy="1"/>
          </a:xfrm>
          <a:prstGeom prst="line">
            <a:avLst/>
          </a:prstGeom>
          <a:ln w="25400" cap="sq">
            <a:solidFill>
              <a:srgbClr val="262626"/>
            </a:solidFill>
            <a:bevel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0D5E6D-32B4-4669-78A7-48D2D5B34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3578"/>
            <a:ext cx="4595071" cy="1645501"/>
          </a:xfrm>
        </p:spPr>
        <p:txBody>
          <a:bodyPr>
            <a:normAutofit/>
          </a:bodyPr>
          <a:lstStyle/>
          <a:p>
            <a:r>
              <a:rPr lang="cs-CZ"/>
              <a:t>Základní údaje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53C623-1EE0-4F93-89CF-E89C889D0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8467"/>
            <a:ext cx="4595071" cy="3628495"/>
          </a:xfrm>
        </p:spPr>
        <p:txBody>
          <a:bodyPr>
            <a:normAutofit/>
          </a:bodyPr>
          <a:lstStyle/>
          <a:p>
            <a:r>
              <a:rPr lang="cs-CZ" sz="2000"/>
              <a:t>Každý třetí v ČR trpí duševním onemocněním.</a:t>
            </a:r>
          </a:p>
          <a:p>
            <a:r>
              <a:rPr lang="cs-CZ" sz="2000"/>
              <a:t>U osob do 35 let je to cca 50 %.</a:t>
            </a:r>
          </a:p>
          <a:p>
            <a:r>
              <a:rPr lang="cs-CZ" sz="2000"/>
              <a:t>U osob prchajících před válkou na Ukrajině je to cca 50 %.</a:t>
            </a:r>
          </a:p>
          <a:p>
            <a:r>
              <a:rPr lang="cs-CZ" sz="2000"/>
              <a:t>U seniorů z důvodu zdražování zhoršení duševní kondice.</a:t>
            </a:r>
          </a:p>
          <a:p>
            <a:r>
              <a:rPr lang="cs-CZ" sz="2000"/>
              <a:t>Nejčastěji jsou to úzkosti, sebevražednost a deprese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03713C1-2FB2-413B-BF91-3AE41726F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0991" y="3474720"/>
            <a:ext cx="6100914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0795B4D-5022-4A7F-A01D-8D880B7CD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9584" y="0"/>
            <a:ext cx="6192415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D19018-DE7C-4796-ADF2-AD2EB0FC0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D5A2A84F-037C-B96F-8EDD-44599C9DFC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908" y="509482"/>
            <a:ext cx="2364317" cy="2364317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B1A0A2C2-4F85-44AF-8708-8DCA4B550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9624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ázek 8" descr="Obrázek 8">
            <a:extLst>
              <a:ext uri="{FF2B5EF4-FFF2-40B4-BE49-F238E27FC236}">
                <a16:creationId xmlns:a16="http://schemas.microsoft.com/office/drawing/2014/main" id="{39FE601D-C9AD-E7E2-6F31-8198D8E02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2775" y="509482"/>
            <a:ext cx="2364317" cy="2364317"/>
          </a:xfrm>
          <a:prstGeom prst="rect">
            <a:avLst/>
          </a:prstGeom>
        </p:spPr>
      </p:pic>
      <p:pic>
        <p:nvPicPr>
          <p:cNvPr id="5" name="Obrázek 10" descr="Obrázek 10">
            <a:extLst>
              <a:ext uri="{FF2B5EF4-FFF2-40B4-BE49-F238E27FC236}">
                <a16:creationId xmlns:a16="http://schemas.microsoft.com/office/drawing/2014/main" id="{F6C15B94-C5E4-3D81-06A6-2C2054A1A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4051" y="3796452"/>
            <a:ext cx="2559898" cy="255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320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ECA2968-6074-D05B-CB91-4BB0905A4F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7" b="35633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4C5F3CB-74CD-168F-BD46-AE064EF94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anchor="b">
            <a:normAutofit/>
          </a:bodyPr>
          <a:lstStyle/>
          <a:p>
            <a:r>
              <a:rPr lang="en-US" sz="5000" kern="1200">
                <a:latin typeface="+mj-lt"/>
                <a:ea typeface="+mj-ea"/>
                <a:cs typeface="+mj-cs"/>
              </a:rPr>
              <a:t>Ohrožené skupiny</a:t>
            </a:r>
            <a:endParaRPr lang="cs-CZ" sz="50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577589-15F3-6C77-4CA7-25100E668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2670048"/>
          </a:xfrm>
        </p:spPr>
        <p:txBody>
          <a:bodyPr>
            <a:normAutofit/>
          </a:bodyPr>
          <a:lstStyle/>
          <a:p>
            <a:r>
              <a:rPr lang="en-US" sz="2000"/>
              <a:t>Senioři (na které dopadá zdražování, existence)</a:t>
            </a:r>
          </a:p>
          <a:p>
            <a:r>
              <a:rPr lang="en-US" sz="2000"/>
              <a:t>Mladí a dospívající (uvědomují si dopady klimatické krize, strach, úzkosti)</a:t>
            </a:r>
          </a:p>
          <a:p>
            <a:r>
              <a:rPr lang="en-US" sz="2000"/>
              <a:t>Rodiny s dětmi</a:t>
            </a:r>
          </a:p>
          <a:p>
            <a:r>
              <a:rPr lang="en-US" sz="2000"/>
              <a:t>Matky samoživitelky (zdražování, existenční problémy)</a:t>
            </a:r>
          </a:p>
          <a:p>
            <a:r>
              <a:rPr lang="en-US" sz="2000"/>
              <a:t>Zaměstnanci (přijdou o práci)</a:t>
            </a:r>
          </a:p>
          <a:p>
            <a:r>
              <a:rPr lang="en-US" sz="2000"/>
              <a:t>Obránci zvířat (úzkosti, když vidí jak se zachází se zvířaty) </a:t>
            </a:r>
          </a:p>
          <a:p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21745504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F03583-EF32-3AF6-ADB5-9F78E60AF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 </a:t>
            </a: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můžeme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dělat</a:t>
            </a:r>
            <a:r>
              <a:rPr lang="cs-CZ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</a:t>
            </a:r>
            <a:endParaRPr lang="en-US" sz="6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Obrázek 4" descr="Obrázek 4">
            <a:extLst>
              <a:ext uri="{FF2B5EF4-FFF2-40B4-BE49-F238E27FC236}">
                <a16:creationId xmlns:a16="http://schemas.microsoft.com/office/drawing/2014/main" id="{B09B2A89-0D62-D38A-F733-08357585AB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46" r="2615" b="-5"/>
          <a:stretch/>
        </p:blipFill>
        <p:spPr>
          <a:xfrm>
            <a:off x="321628" y="320511"/>
            <a:ext cx="3794760" cy="3930978"/>
          </a:xfrm>
          <a:prstGeom prst="rect">
            <a:avLst/>
          </a:prstGeom>
        </p:spPr>
      </p:pic>
      <p:pic>
        <p:nvPicPr>
          <p:cNvPr id="5" name="Obrázek 4" descr="Obrázek 4">
            <a:extLst>
              <a:ext uri="{FF2B5EF4-FFF2-40B4-BE49-F238E27FC236}">
                <a16:creationId xmlns:a16="http://schemas.microsoft.com/office/drawing/2014/main" id="{6A1AA736-36BA-0238-D2D9-314911A845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4" r="1746" b="-5"/>
          <a:stretch/>
        </p:blipFill>
        <p:spPr>
          <a:xfrm>
            <a:off x="4198385" y="320511"/>
            <a:ext cx="3794760" cy="3930978"/>
          </a:xfrm>
          <a:prstGeom prst="rect">
            <a:avLst/>
          </a:prstGeom>
        </p:spPr>
      </p:pic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69C807CD-3707-1124-C78F-2636540ACF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" r="1541" b="-3"/>
          <a:stretch/>
        </p:blipFill>
        <p:spPr>
          <a:xfrm>
            <a:off x="8075142" y="320511"/>
            <a:ext cx="3794760" cy="393097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0188E89-AF78-40F6-B787-E9BD9C625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9B69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340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464595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546337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8621F72-6E1A-C912-0DC7-455E7AA3E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263"/>
            <a:ext cx="5157216" cy="1344975"/>
          </a:xfrm>
        </p:spPr>
        <p:txBody>
          <a:bodyPr>
            <a:normAutofit/>
          </a:bodyPr>
          <a:lstStyle/>
          <a:p>
            <a:r>
              <a:rPr lang="cs-CZ" sz="4000"/>
              <a:t>Konkrétní kroky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F69E5A-600A-FEA5-5B4B-013EC4332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121763"/>
            <a:ext cx="5157216" cy="3773010"/>
          </a:xfrm>
        </p:spPr>
        <p:txBody>
          <a:bodyPr>
            <a:normAutofit/>
          </a:bodyPr>
          <a:lstStyle/>
          <a:p>
            <a:r>
              <a:rPr lang="cs-CZ" sz="1400" dirty="0"/>
              <a:t>Prevence: preventivní programy ve vlastní obci.</a:t>
            </a:r>
          </a:p>
          <a:p>
            <a:r>
              <a:rPr lang="cs-CZ" sz="1400" dirty="0"/>
              <a:t>Podpora neziskového sektoru. </a:t>
            </a:r>
          </a:p>
          <a:p>
            <a:r>
              <a:rPr lang="cs-CZ" sz="1400" dirty="0"/>
              <a:t>Poskytování městských prostorů pro organizace. </a:t>
            </a:r>
          </a:p>
          <a:p>
            <a:r>
              <a:rPr lang="cs-CZ" sz="1400" dirty="0"/>
              <a:t>Manažeři prevence.</a:t>
            </a:r>
          </a:p>
          <a:p>
            <a:r>
              <a:rPr lang="cs-CZ" sz="1400" dirty="0"/>
              <a:t>Podpora programů, které dlouhodobě a reálně podporují prevenci na školách. </a:t>
            </a:r>
          </a:p>
          <a:p>
            <a:r>
              <a:rPr lang="cs-CZ" sz="1400" dirty="0"/>
              <a:t>Dostupnost péče: Terapeutické a krizové služby, krizové intervence.</a:t>
            </a:r>
          </a:p>
          <a:p>
            <a:r>
              <a:rPr lang="cs-CZ" sz="1400" dirty="0"/>
              <a:t>Komunální plánování. </a:t>
            </a:r>
          </a:p>
          <a:p>
            <a:r>
              <a:rPr lang="cs-CZ" sz="1400" dirty="0"/>
              <a:t>Podpora náborů – byty, vybavení, prostory, náborové příspěvky.</a:t>
            </a:r>
          </a:p>
          <a:p>
            <a:r>
              <a:rPr lang="cs-CZ" sz="1400" dirty="0"/>
              <a:t>Podpora zaměstnávání – podpora podniků, které zaměstnávají osoby s postižením. Odebírání zboží, catering z těchto firem/kaváren. </a:t>
            </a:r>
          </a:p>
        </p:txBody>
      </p:sp>
      <p:pic>
        <p:nvPicPr>
          <p:cNvPr id="4" name="Obrázek 4" descr="Obrázek 4">
            <a:extLst>
              <a:ext uri="{FF2B5EF4-FFF2-40B4-BE49-F238E27FC236}">
                <a16:creationId xmlns:a16="http://schemas.microsoft.com/office/drawing/2014/main" id="{C291727A-006E-45FB-3606-0CA4B9BDC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642" y="982794"/>
            <a:ext cx="4736963" cy="473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0712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7771BD39-82AD-EC87-332C-2880A417ED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0" r="6085"/>
          <a:stretch/>
        </p:blipFill>
        <p:spPr>
          <a:xfrm>
            <a:off x="6217136" y="10"/>
            <a:ext cx="5997632" cy="6857990"/>
          </a:xfrm>
          <a:custGeom>
            <a:avLst/>
            <a:gdLst/>
            <a:ahLst/>
            <a:cxnLst/>
            <a:rect l="l" t="t" r="r" b="b"/>
            <a:pathLst>
              <a:path w="5997632" h="6858000">
                <a:moveTo>
                  <a:pt x="0" y="0"/>
                </a:moveTo>
                <a:lnTo>
                  <a:pt x="5997632" y="0"/>
                </a:lnTo>
                <a:lnTo>
                  <a:pt x="5997632" y="6858000"/>
                </a:lnTo>
                <a:lnTo>
                  <a:pt x="3178693" y="6858000"/>
                </a:lnTo>
                <a:close/>
              </a:path>
            </a:pathLst>
          </a:custGeom>
        </p:spPr>
      </p:pic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9DFBC128-7A14-227D-18B8-083FC95680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8" r="-2" b="12092"/>
          <a:stretch/>
        </p:blipFill>
        <p:spPr>
          <a:xfrm>
            <a:off x="-112296" y="10"/>
            <a:ext cx="9141744" cy="6857990"/>
          </a:xfrm>
          <a:custGeom>
            <a:avLst/>
            <a:gdLst/>
            <a:ahLst/>
            <a:cxnLst/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7FEB674-D811-4FFE-A878-29D0C0ED1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73847"/>
            <a:ext cx="6434783" cy="3310306"/>
          </a:xfrm>
          <a:custGeom>
            <a:avLst/>
            <a:gdLst>
              <a:gd name="connsiteX0" fmla="*/ 0 w 6434783"/>
              <a:gd name="connsiteY0" fmla="*/ 0 h 3310306"/>
              <a:gd name="connsiteX1" fmla="*/ 3829872 w 6434783"/>
              <a:gd name="connsiteY1" fmla="*/ 0 h 3310306"/>
              <a:gd name="connsiteX2" fmla="*/ 4896100 w 6434783"/>
              <a:gd name="connsiteY2" fmla="*/ 0 h 3310306"/>
              <a:gd name="connsiteX3" fmla="*/ 4901677 w 6434783"/>
              <a:gd name="connsiteY3" fmla="*/ 0 h 3310306"/>
              <a:gd name="connsiteX4" fmla="*/ 6434783 w 6434783"/>
              <a:gd name="connsiteY4" fmla="*/ 3310306 h 3310306"/>
              <a:gd name="connsiteX5" fmla="*/ 0 w 6434783"/>
              <a:gd name="connsiteY5" fmla="*/ 3310306 h 331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34783" h="3310306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6434783" y="3310306"/>
                </a:lnTo>
                <a:lnTo>
                  <a:pt x="0" y="3310306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9E9059F-D88B-6A21-82FC-73AC2105A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4" y="2166721"/>
            <a:ext cx="3886199" cy="9150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Děkuji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za 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pozornost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7B9DB55-A673-1569-D694-DDD6C9FA9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8064" y="3081756"/>
            <a:ext cx="4620544" cy="1775994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391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204</Words>
  <Application>Microsoft Office PowerPoint</Application>
  <PresentationFormat>Širokoúhlá obrazovka</PresentationFormat>
  <Paragraphs>27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Motiv Office</vt:lpstr>
      <vt:lpstr>Implementace programu k duševnímu zdraví do komunální politiky</vt:lpstr>
      <vt:lpstr>Základní údaje</vt:lpstr>
      <vt:lpstr>Ohrožené skupiny</vt:lpstr>
      <vt:lpstr>Co můžeme dělat?</vt:lpstr>
      <vt:lpstr>Konkrétní kroky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Duševní zdraví v období klimatické krize</dc:title>
  <dc:creator>Petr Konečný</dc:creator>
  <cp:lastModifiedBy>Petr Konečný</cp:lastModifiedBy>
  <cp:revision>8</cp:revision>
  <dcterms:created xsi:type="dcterms:W3CDTF">2022-09-10T08:39:10Z</dcterms:created>
  <dcterms:modified xsi:type="dcterms:W3CDTF">2022-11-25T11:24:54Z</dcterms:modified>
</cp:coreProperties>
</file>